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05" r:id="rId2"/>
    <p:sldId id="306" r:id="rId3"/>
    <p:sldId id="301" r:id="rId4"/>
    <p:sldId id="259" r:id="rId5"/>
    <p:sldId id="263" r:id="rId6"/>
    <p:sldId id="262" r:id="rId7"/>
    <p:sldId id="264" r:id="rId8"/>
    <p:sldId id="265" r:id="rId9"/>
    <p:sldId id="266" r:id="rId10"/>
    <p:sldId id="267" r:id="rId11"/>
    <p:sldId id="273" r:id="rId12"/>
    <p:sldId id="307" r:id="rId13"/>
    <p:sldId id="296" r:id="rId14"/>
    <p:sldId id="269" r:id="rId15"/>
    <p:sldId id="270" r:id="rId16"/>
    <p:sldId id="271" r:id="rId17"/>
    <p:sldId id="308" r:id="rId18"/>
    <p:sldId id="275" r:id="rId19"/>
    <p:sldId id="309" r:id="rId20"/>
    <p:sldId id="280" r:id="rId21"/>
    <p:sldId id="276" r:id="rId22"/>
    <p:sldId id="277" r:id="rId23"/>
    <p:sldId id="298" r:id="rId24"/>
    <p:sldId id="299" r:id="rId25"/>
    <p:sldId id="300" r:id="rId26"/>
    <p:sldId id="282" r:id="rId27"/>
    <p:sldId id="283" r:id="rId28"/>
    <p:sldId id="311" r:id="rId29"/>
    <p:sldId id="312" r:id="rId30"/>
    <p:sldId id="313" r:id="rId31"/>
    <p:sldId id="314" r:id="rId32"/>
    <p:sldId id="315" r:id="rId33"/>
    <p:sldId id="303" r:id="rId34"/>
    <p:sldId id="316" r:id="rId35"/>
    <p:sldId id="317" r:id="rId36"/>
    <p:sldId id="318" r:id="rId37"/>
    <p:sldId id="319" r:id="rId38"/>
    <p:sldId id="320" r:id="rId3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B21"/>
    <a:srgbClr val="DE5A00"/>
    <a:srgbClr val="FF9900"/>
    <a:srgbClr val="441D61"/>
    <a:srgbClr val="7296AE"/>
    <a:srgbClr val="C0C0C0"/>
    <a:srgbClr val="544000"/>
    <a:srgbClr val="B88C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3096" autoAdjust="0"/>
  </p:normalViewPr>
  <p:slideViewPr>
    <p:cSldViewPr>
      <p:cViewPr>
        <p:scale>
          <a:sx n="110" d="100"/>
          <a:sy n="110" d="100"/>
        </p:scale>
        <p:origin x="-510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notesViewPr>
    <p:cSldViewPr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DF3C3-AC1C-4A61-B135-5FEA96E73E4F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2A96BD3-F0D2-428B-AAA4-EC1CC8D82464}">
      <dgm:prSet phldrT="[Текст]" custT="1"/>
      <dgm:spPr/>
      <dgm:t>
        <a:bodyPr/>
        <a:lstStyle/>
        <a:p>
          <a:r>
            <a:rPr lang="ru-RU" sz="1600" b="1" u="sng" dirty="0" smtClean="0"/>
            <a:t>Пункт 1</a:t>
          </a:r>
        </a:p>
        <a:p>
          <a:r>
            <a:rPr lang="ru-RU" sz="1600" b="1" i="0" dirty="0" smtClean="0">
              <a:solidFill>
                <a:schemeClr val="bg1"/>
              </a:solidFill>
            </a:rPr>
            <a:t>Городской округ/муниципальный район</a:t>
          </a:r>
          <a:endParaRPr lang="ru-RU" sz="1600" b="1" i="0" dirty="0">
            <a:solidFill>
              <a:schemeClr val="bg1"/>
            </a:solidFill>
          </a:endParaRPr>
        </a:p>
      </dgm:t>
    </dgm:pt>
    <dgm:pt modelId="{DAA99C99-E756-4815-A426-393CEC53FD96}" type="parTrans" cxnId="{0089C1C0-3FC0-49FE-9618-93421AFF79F2}">
      <dgm:prSet/>
      <dgm:spPr/>
      <dgm:t>
        <a:bodyPr/>
        <a:lstStyle/>
        <a:p>
          <a:endParaRPr lang="ru-RU"/>
        </a:p>
      </dgm:t>
    </dgm:pt>
    <dgm:pt modelId="{635FFCED-9D9B-4988-BD44-F1418D5C6FA1}" type="sibTrans" cxnId="{0089C1C0-3FC0-49FE-9618-93421AFF79F2}">
      <dgm:prSet/>
      <dgm:spPr/>
      <dgm:t>
        <a:bodyPr/>
        <a:lstStyle/>
        <a:p>
          <a:endParaRPr lang="ru-RU"/>
        </a:p>
      </dgm:t>
    </dgm:pt>
    <dgm:pt modelId="{BDAE3F5D-BD1E-477E-993C-4BC42672B230}">
      <dgm:prSet phldrT="[Текст]" custT="1"/>
      <dgm:spPr/>
      <dgm:t>
        <a:bodyPr/>
        <a:lstStyle/>
        <a:p>
          <a:r>
            <a:rPr lang="ru-RU" sz="2800" dirty="0" smtClean="0"/>
            <a:t>Пример заполнения:</a:t>
          </a:r>
          <a:br>
            <a:rPr lang="ru-RU" sz="2800" dirty="0" smtClean="0"/>
          </a:br>
          <a:r>
            <a:rPr lang="ru-RU" sz="2800" i="1" dirty="0" smtClean="0">
              <a:solidFill>
                <a:srgbClr val="FF0000"/>
              </a:solidFill>
            </a:rPr>
            <a:t>Городской округ Самара</a:t>
          </a:r>
          <a:endParaRPr lang="ru-RU" sz="2800" i="1" dirty="0">
            <a:solidFill>
              <a:srgbClr val="FF0000"/>
            </a:solidFill>
          </a:endParaRPr>
        </a:p>
      </dgm:t>
    </dgm:pt>
    <dgm:pt modelId="{E17DF9A0-7E0E-48F5-A9C3-D8779339A272}" type="parTrans" cxnId="{4E7166B7-C776-473B-9359-BF52C9A6331E}">
      <dgm:prSet/>
      <dgm:spPr/>
      <dgm:t>
        <a:bodyPr/>
        <a:lstStyle/>
        <a:p>
          <a:endParaRPr lang="ru-RU"/>
        </a:p>
      </dgm:t>
    </dgm:pt>
    <dgm:pt modelId="{AA6C4971-53CF-4022-BB93-44DF5E228739}" type="sibTrans" cxnId="{4E7166B7-C776-473B-9359-BF52C9A6331E}">
      <dgm:prSet/>
      <dgm:spPr/>
      <dgm:t>
        <a:bodyPr/>
        <a:lstStyle/>
        <a:p>
          <a:endParaRPr lang="ru-RU"/>
        </a:p>
      </dgm:t>
    </dgm:pt>
    <dgm:pt modelId="{81ADDEC4-3E8D-4024-AE99-CA337031DAFE}">
      <dgm:prSet phldrT="[Текст]" custT="1"/>
      <dgm:spPr/>
      <dgm:t>
        <a:bodyPr/>
        <a:lstStyle/>
        <a:p>
          <a:r>
            <a:rPr lang="ru-RU" sz="1400" b="1" u="sng" dirty="0" smtClean="0"/>
            <a:t>Пункт 2</a:t>
          </a:r>
        </a:p>
        <a:p>
          <a:r>
            <a:rPr lang="ru-RU" sz="1400" b="1" u="none" dirty="0" smtClean="0"/>
            <a:t>Внутригородской район/поселение</a:t>
          </a:r>
          <a:endParaRPr lang="ru-RU" sz="1400" b="1" i="0" dirty="0">
            <a:solidFill>
              <a:schemeClr val="bg1"/>
            </a:solidFill>
          </a:endParaRPr>
        </a:p>
      </dgm:t>
    </dgm:pt>
    <dgm:pt modelId="{475C2C3C-CF36-4382-ADBD-B11785C2C754}" type="parTrans" cxnId="{0718FF05-7D3D-4967-B643-D7666A6CEB5B}">
      <dgm:prSet/>
      <dgm:spPr/>
      <dgm:t>
        <a:bodyPr/>
        <a:lstStyle/>
        <a:p>
          <a:endParaRPr lang="ru-RU"/>
        </a:p>
      </dgm:t>
    </dgm:pt>
    <dgm:pt modelId="{E10B3B39-A926-4293-AADA-340E75D0A70E}" type="sibTrans" cxnId="{0718FF05-7D3D-4967-B643-D7666A6CEB5B}">
      <dgm:prSet/>
      <dgm:spPr/>
      <dgm:t>
        <a:bodyPr/>
        <a:lstStyle/>
        <a:p>
          <a:endParaRPr lang="ru-RU"/>
        </a:p>
      </dgm:t>
    </dgm:pt>
    <dgm:pt modelId="{A6FD7201-705D-435D-932F-0EC0AFBD3F60}">
      <dgm:prSet phldrT="[Текст]"/>
      <dgm:spPr/>
      <dgm:t>
        <a:bodyPr/>
        <a:lstStyle/>
        <a:p>
          <a:r>
            <a:rPr lang="ru-RU" b="1" u="sng" dirty="0" smtClean="0"/>
            <a:t>Пункт 3</a:t>
          </a:r>
        </a:p>
        <a:p>
          <a:r>
            <a:rPr lang="ru-RU" b="1" u="none" dirty="0" smtClean="0"/>
            <a:t>Населенный пункт</a:t>
          </a:r>
          <a:endParaRPr lang="ru-RU" b="1" i="0" dirty="0">
            <a:solidFill>
              <a:schemeClr val="bg1"/>
            </a:solidFill>
          </a:endParaRPr>
        </a:p>
      </dgm:t>
    </dgm:pt>
    <dgm:pt modelId="{58A38929-1AD8-46F9-AC0B-0D36439E29C6}" type="parTrans" cxnId="{F5F6C328-9F61-4771-8BF3-7784038EB169}">
      <dgm:prSet/>
      <dgm:spPr/>
      <dgm:t>
        <a:bodyPr/>
        <a:lstStyle/>
        <a:p>
          <a:endParaRPr lang="ru-RU"/>
        </a:p>
      </dgm:t>
    </dgm:pt>
    <dgm:pt modelId="{EB1A6BDE-3C76-4B6C-A818-52048FCEA468}" type="sibTrans" cxnId="{F5F6C328-9F61-4771-8BF3-7784038EB169}">
      <dgm:prSet/>
      <dgm:spPr/>
      <dgm:t>
        <a:bodyPr/>
        <a:lstStyle/>
        <a:p>
          <a:endParaRPr lang="ru-RU"/>
        </a:p>
      </dgm:t>
    </dgm:pt>
    <dgm:pt modelId="{D734BA6A-8635-438A-95E4-0D42EC2D97F5}">
      <dgm:prSet/>
      <dgm:spPr/>
      <dgm:t>
        <a:bodyPr/>
        <a:lstStyle/>
        <a:p>
          <a:r>
            <a:rPr lang="ru-RU" dirty="0" smtClean="0"/>
            <a:t>Пример заполнения для внутригородских районов:</a:t>
          </a:r>
          <a:endParaRPr lang="ru-RU" i="1" dirty="0">
            <a:solidFill>
              <a:srgbClr val="FF0000"/>
            </a:solidFill>
          </a:endParaRPr>
        </a:p>
      </dgm:t>
    </dgm:pt>
    <dgm:pt modelId="{BEB539AA-CA15-4B3B-83D1-B089ED82A88D}" type="parTrans" cxnId="{4073B6DF-6D9E-41AF-8683-D0E8103873D5}">
      <dgm:prSet/>
      <dgm:spPr/>
      <dgm:t>
        <a:bodyPr/>
        <a:lstStyle/>
        <a:p>
          <a:endParaRPr lang="ru-RU"/>
        </a:p>
      </dgm:t>
    </dgm:pt>
    <dgm:pt modelId="{2DC18F00-7603-4494-BBD7-540934B36F93}" type="sibTrans" cxnId="{4073B6DF-6D9E-41AF-8683-D0E8103873D5}">
      <dgm:prSet/>
      <dgm:spPr/>
      <dgm:t>
        <a:bodyPr/>
        <a:lstStyle/>
        <a:p>
          <a:endParaRPr lang="ru-RU"/>
        </a:p>
      </dgm:t>
    </dgm:pt>
    <dgm:pt modelId="{1424752E-4A5E-4A57-A782-F598D4148098}">
      <dgm:prSet/>
      <dgm:spPr/>
      <dgm:t>
        <a:bodyPr/>
        <a:lstStyle/>
        <a:p>
          <a:r>
            <a:rPr lang="ru-RU" dirty="0" smtClean="0"/>
            <a:t>Пример заполнения для поселений:</a:t>
          </a:r>
          <a:endParaRPr lang="ru-RU" i="1" dirty="0">
            <a:solidFill>
              <a:srgbClr val="FF0000"/>
            </a:solidFill>
          </a:endParaRPr>
        </a:p>
      </dgm:t>
    </dgm:pt>
    <dgm:pt modelId="{86E119C4-4C6D-4348-912C-B3FBC94E5CD6}" type="parTrans" cxnId="{2064561F-BB2D-4CCA-808D-BB5E99289091}">
      <dgm:prSet/>
      <dgm:spPr/>
      <dgm:t>
        <a:bodyPr/>
        <a:lstStyle/>
        <a:p>
          <a:endParaRPr lang="ru-RU"/>
        </a:p>
      </dgm:t>
    </dgm:pt>
    <dgm:pt modelId="{1729DB50-68E5-4F36-B0AD-309E29DEF188}" type="sibTrans" cxnId="{2064561F-BB2D-4CCA-808D-BB5E99289091}">
      <dgm:prSet/>
      <dgm:spPr/>
      <dgm:t>
        <a:bodyPr/>
        <a:lstStyle/>
        <a:p>
          <a:endParaRPr lang="ru-RU"/>
        </a:p>
      </dgm:t>
    </dgm:pt>
    <dgm:pt modelId="{374FFC18-7254-4DE0-84F3-F4CCB8294C1F}">
      <dgm:prSet/>
      <dgm:spPr/>
      <dgm:t>
        <a:bodyPr/>
        <a:lstStyle/>
        <a:p>
          <a:endParaRPr lang="ru-RU" dirty="0"/>
        </a:p>
      </dgm:t>
    </dgm:pt>
    <dgm:pt modelId="{A690D954-2D71-4ADF-9529-1931D812DF00}" type="parTrans" cxnId="{2C871F59-D66E-4DBA-906B-E16E36905ED1}">
      <dgm:prSet/>
      <dgm:spPr/>
      <dgm:t>
        <a:bodyPr/>
        <a:lstStyle/>
        <a:p>
          <a:endParaRPr lang="ru-RU"/>
        </a:p>
      </dgm:t>
    </dgm:pt>
    <dgm:pt modelId="{D8B2D449-F5AF-4665-B73D-42E5504F0485}" type="sibTrans" cxnId="{2C871F59-D66E-4DBA-906B-E16E36905ED1}">
      <dgm:prSet/>
      <dgm:spPr/>
      <dgm:t>
        <a:bodyPr/>
        <a:lstStyle/>
        <a:p>
          <a:endParaRPr lang="ru-RU"/>
        </a:p>
      </dgm:t>
    </dgm:pt>
    <dgm:pt modelId="{0B857C5C-F7E0-4A5E-A08B-AFBE82C6C7F8}">
      <dgm:prSet phldrT="[Текст]" custT="1"/>
      <dgm:spPr/>
      <dgm:t>
        <a:bodyPr/>
        <a:lstStyle/>
        <a:p>
          <a:r>
            <a:rPr lang="ru-RU" sz="2800" i="1" dirty="0" smtClean="0">
              <a:solidFill>
                <a:srgbClr val="FF0000"/>
              </a:solidFill>
            </a:rPr>
            <a:t>Муниципальный район </a:t>
          </a:r>
          <a:r>
            <a:rPr lang="ru-RU" sz="2800" i="1" dirty="0" err="1" smtClean="0">
              <a:solidFill>
                <a:srgbClr val="FF0000"/>
              </a:solidFill>
            </a:rPr>
            <a:t>Шигонский</a:t>
          </a:r>
          <a:endParaRPr lang="ru-RU" sz="2800" i="1" dirty="0">
            <a:solidFill>
              <a:srgbClr val="FF0000"/>
            </a:solidFill>
          </a:endParaRPr>
        </a:p>
      </dgm:t>
    </dgm:pt>
    <dgm:pt modelId="{72965626-5F20-413C-B9FD-76F77391653A}" type="parTrans" cxnId="{74D8CBA9-3F12-495F-8D58-02D31F802D61}">
      <dgm:prSet/>
      <dgm:spPr/>
      <dgm:t>
        <a:bodyPr/>
        <a:lstStyle/>
        <a:p>
          <a:endParaRPr lang="ru-RU"/>
        </a:p>
      </dgm:t>
    </dgm:pt>
    <dgm:pt modelId="{B1119EF0-F056-4CC3-8DC6-59493745900A}" type="sibTrans" cxnId="{74D8CBA9-3F12-495F-8D58-02D31F802D61}">
      <dgm:prSet/>
      <dgm:spPr/>
      <dgm:t>
        <a:bodyPr/>
        <a:lstStyle/>
        <a:p>
          <a:endParaRPr lang="ru-RU"/>
        </a:p>
      </dgm:t>
    </dgm:pt>
    <dgm:pt modelId="{433109C7-96F0-496B-8962-49030EF1B8AD}">
      <dgm:prSet/>
      <dgm:spPr/>
      <dgm:t>
        <a:bodyPr/>
        <a:lstStyle/>
        <a:p>
          <a:r>
            <a:rPr lang="ru-RU" dirty="0" smtClean="0"/>
            <a:t>Пример заполнения для поселений:</a:t>
          </a:r>
          <a:endParaRPr lang="ru-RU" i="1" dirty="0">
            <a:solidFill>
              <a:srgbClr val="FF0000"/>
            </a:solidFill>
          </a:endParaRPr>
        </a:p>
      </dgm:t>
    </dgm:pt>
    <dgm:pt modelId="{8020D54C-3BFE-499D-94A3-B2A181C9D401}" type="parTrans" cxnId="{7961B143-8844-496F-8AEA-553553646686}">
      <dgm:prSet/>
      <dgm:spPr/>
      <dgm:t>
        <a:bodyPr/>
        <a:lstStyle/>
        <a:p>
          <a:endParaRPr lang="ru-RU"/>
        </a:p>
      </dgm:t>
    </dgm:pt>
    <dgm:pt modelId="{DE2F4FDF-1C50-4FCF-AA22-3A9051C5D822}" type="sibTrans" cxnId="{7961B143-8844-496F-8AEA-553553646686}">
      <dgm:prSet/>
      <dgm:spPr/>
      <dgm:t>
        <a:bodyPr/>
        <a:lstStyle/>
        <a:p>
          <a:endParaRPr lang="ru-RU"/>
        </a:p>
      </dgm:t>
    </dgm:pt>
    <dgm:pt modelId="{DCBEC263-B63D-4555-845E-65D584A5E342}">
      <dgm:prSet/>
      <dgm:spPr/>
      <dgm:t>
        <a:bodyPr/>
        <a:lstStyle/>
        <a:p>
          <a:r>
            <a:rPr lang="ru-RU" i="1" dirty="0" smtClean="0">
              <a:solidFill>
                <a:srgbClr val="FF0000"/>
              </a:solidFill>
            </a:rPr>
            <a:t>Село </a:t>
          </a:r>
          <a:r>
            <a:rPr lang="ru-RU" i="1" dirty="0" err="1" smtClean="0">
              <a:solidFill>
                <a:srgbClr val="FF0000"/>
              </a:solidFill>
            </a:rPr>
            <a:t>Малячкино</a:t>
          </a:r>
          <a:endParaRPr lang="ru-RU" i="1" dirty="0">
            <a:solidFill>
              <a:srgbClr val="FF0000"/>
            </a:solidFill>
          </a:endParaRPr>
        </a:p>
      </dgm:t>
    </dgm:pt>
    <dgm:pt modelId="{28DC3CA4-9F54-4044-A9A1-E470AF1DC5E7}" type="parTrans" cxnId="{E1C38709-2348-4135-9A4A-750A5A834A46}">
      <dgm:prSet/>
      <dgm:spPr/>
      <dgm:t>
        <a:bodyPr/>
        <a:lstStyle/>
        <a:p>
          <a:endParaRPr lang="ru-RU"/>
        </a:p>
      </dgm:t>
    </dgm:pt>
    <dgm:pt modelId="{1AB3B229-E5B1-44AD-BB21-B19AEAC99025}" type="sibTrans" cxnId="{E1C38709-2348-4135-9A4A-750A5A834A46}">
      <dgm:prSet/>
      <dgm:spPr/>
      <dgm:t>
        <a:bodyPr/>
        <a:lstStyle/>
        <a:p>
          <a:endParaRPr lang="ru-RU"/>
        </a:p>
      </dgm:t>
    </dgm:pt>
    <dgm:pt modelId="{5F1AB1AF-FF48-4DB9-B878-896343A91411}">
      <dgm:prSet/>
      <dgm:spPr/>
      <dgm:t>
        <a:bodyPr/>
        <a:lstStyle/>
        <a:p>
          <a:r>
            <a:rPr lang="ru-RU" i="1" dirty="0" smtClean="0">
              <a:solidFill>
                <a:srgbClr val="FF0000"/>
              </a:solidFill>
            </a:rPr>
            <a:t>Ленинский внутригородской район</a:t>
          </a:r>
          <a:endParaRPr lang="ru-RU" i="1" dirty="0">
            <a:solidFill>
              <a:srgbClr val="FF0000"/>
            </a:solidFill>
          </a:endParaRPr>
        </a:p>
      </dgm:t>
    </dgm:pt>
    <dgm:pt modelId="{D81D9E94-5604-4FFF-A101-51FF04096D4D}" type="parTrans" cxnId="{7CD98D2C-9A5F-4547-86D9-97B57D21B0FB}">
      <dgm:prSet/>
      <dgm:spPr/>
      <dgm:t>
        <a:bodyPr/>
        <a:lstStyle/>
        <a:p>
          <a:endParaRPr lang="ru-RU"/>
        </a:p>
      </dgm:t>
    </dgm:pt>
    <dgm:pt modelId="{0AB7C466-350E-49A2-A945-0F770E4DD18C}" type="sibTrans" cxnId="{7CD98D2C-9A5F-4547-86D9-97B57D21B0FB}">
      <dgm:prSet/>
      <dgm:spPr/>
      <dgm:t>
        <a:bodyPr/>
        <a:lstStyle/>
        <a:p>
          <a:endParaRPr lang="ru-RU"/>
        </a:p>
      </dgm:t>
    </dgm:pt>
    <dgm:pt modelId="{07EA0F20-EC34-4078-A09F-0637C50B04F3}">
      <dgm:prSet/>
      <dgm:spPr/>
      <dgm:t>
        <a:bodyPr/>
        <a:lstStyle/>
        <a:p>
          <a:r>
            <a:rPr lang="ru-RU" i="1" dirty="0" smtClean="0">
              <a:solidFill>
                <a:srgbClr val="FF0000"/>
              </a:solidFill>
            </a:rPr>
            <a:t>Сельское поселение </a:t>
          </a:r>
          <a:r>
            <a:rPr lang="ru-RU" i="1" dirty="0" err="1" smtClean="0">
              <a:solidFill>
                <a:srgbClr val="FF0000"/>
              </a:solidFill>
            </a:rPr>
            <a:t>Малячкино</a:t>
          </a:r>
          <a:endParaRPr lang="ru-RU" i="1" dirty="0">
            <a:solidFill>
              <a:srgbClr val="FF0000"/>
            </a:solidFill>
          </a:endParaRPr>
        </a:p>
      </dgm:t>
    </dgm:pt>
    <dgm:pt modelId="{05C96E9E-2353-44DD-8F44-E3BA5F1CCB3C}" type="parTrans" cxnId="{8BA2780F-52B8-4260-9BCD-184FBCB6FB26}">
      <dgm:prSet/>
      <dgm:spPr/>
      <dgm:t>
        <a:bodyPr/>
        <a:lstStyle/>
        <a:p>
          <a:endParaRPr lang="ru-RU"/>
        </a:p>
      </dgm:t>
    </dgm:pt>
    <dgm:pt modelId="{5AFAFD6B-CF29-4B69-9023-B579ABEB927A}" type="sibTrans" cxnId="{8BA2780F-52B8-4260-9BCD-184FBCB6FB26}">
      <dgm:prSet/>
      <dgm:spPr/>
      <dgm:t>
        <a:bodyPr/>
        <a:lstStyle/>
        <a:p>
          <a:endParaRPr lang="ru-RU"/>
        </a:p>
      </dgm:t>
    </dgm:pt>
    <dgm:pt modelId="{4C437949-3394-400C-872F-8AD081084FDF}" type="pres">
      <dgm:prSet presAssocID="{216DF3C3-AC1C-4A61-B135-5FEA96E73E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1B854-F036-4E82-A24F-A95330486C28}" type="pres">
      <dgm:prSet presAssocID="{12A96BD3-F0D2-428B-AAA4-EC1CC8D82464}" presName="composite" presStyleCnt="0"/>
      <dgm:spPr/>
    </dgm:pt>
    <dgm:pt modelId="{A56542EC-2104-4DE4-98AF-EC4AD88E0249}" type="pres">
      <dgm:prSet presAssocID="{12A96BD3-F0D2-428B-AAA4-EC1CC8D82464}" presName="parentText" presStyleLbl="alignNode1" presStyleIdx="0" presStyleCnt="3" custScaleX="103204" custLinFactNeighborX="-31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AEB32-1A12-4071-8BD0-005303AC8E23}" type="pres">
      <dgm:prSet presAssocID="{12A96BD3-F0D2-428B-AAA4-EC1CC8D82464}" presName="descendantText" presStyleLbl="alignAcc1" presStyleIdx="0" presStyleCnt="3" custScaleX="98158" custLinFactNeighborX="-695" custLinFactNeighborY="-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AF5FD-9FFD-4AC9-A38B-15E7D16FF987}" type="pres">
      <dgm:prSet presAssocID="{635FFCED-9D9B-4988-BD44-F1418D5C6FA1}" presName="sp" presStyleCnt="0"/>
      <dgm:spPr/>
    </dgm:pt>
    <dgm:pt modelId="{1F142D6F-00EC-4D18-9F36-C6FB6F0C907C}" type="pres">
      <dgm:prSet presAssocID="{81ADDEC4-3E8D-4024-AE99-CA337031DAFE}" presName="composite" presStyleCnt="0"/>
      <dgm:spPr/>
    </dgm:pt>
    <dgm:pt modelId="{0070A0C1-85E0-430F-B83B-B3A58469A572}" type="pres">
      <dgm:prSet presAssocID="{81ADDEC4-3E8D-4024-AE99-CA337031DAFE}" presName="parentText" presStyleLbl="alignNode1" presStyleIdx="1" presStyleCnt="3" custScaleX="103204" custLinFactNeighborX="-31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F84AF-C93C-4336-BB0D-DD32B7296E37}" type="pres">
      <dgm:prSet presAssocID="{81ADDEC4-3E8D-4024-AE99-CA337031DAF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275F6-35C6-4E54-BCDF-2F9689298261}" type="pres">
      <dgm:prSet presAssocID="{E10B3B39-A926-4293-AADA-340E75D0A70E}" presName="sp" presStyleCnt="0"/>
      <dgm:spPr/>
    </dgm:pt>
    <dgm:pt modelId="{EEF6A63F-5834-438D-BEAE-0B236A3135E9}" type="pres">
      <dgm:prSet presAssocID="{A6FD7201-705D-435D-932F-0EC0AFBD3F60}" presName="composite" presStyleCnt="0"/>
      <dgm:spPr/>
    </dgm:pt>
    <dgm:pt modelId="{3CACD1CD-6939-462D-9162-99EE18E06F66}" type="pres">
      <dgm:prSet presAssocID="{A6FD7201-705D-435D-932F-0EC0AFBD3F60}" presName="parentText" presStyleLbl="alignNode1" presStyleIdx="2" presStyleCnt="3" custScaleX="103204" custLinFactNeighborX="-31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09682-2350-411F-B76D-AB9200914F3C}" type="pres">
      <dgm:prSet presAssocID="{A6FD7201-705D-435D-932F-0EC0AFBD3F6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D8CBA9-3F12-495F-8D58-02D31F802D61}" srcId="{12A96BD3-F0D2-428B-AAA4-EC1CC8D82464}" destId="{0B857C5C-F7E0-4A5E-A08B-AFBE82C6C7F8}" srcOrd="1" destOrd="0" parTransId="{72965626-5F20-413C-B9FD-76F77391653A}" sibTransId="{B1119EF0-F056-4CC3-8DC6-59493745900A}"/>
    <dgm:cxn modelId="{2C871F59-D66E-4DBA-906B-E16E36905ED1}" srcId="{A6FD7201-705D-435D-932F-0EC0AFBD3F60}" destId="{374FFC18-7254-4DE0-84F3-F4CCB8294C1F}" srcOrd="2" destOrd="0" parTransId="{A690D954-2D71-4ADF-9529-1931D812DF00}" sibTransId="{D8B2D449-F5AF-4665-B73D-42E5504F0485}"/>
    <dgm:cxn modelId="{F184398C-8FBD-4502-BC32-0E684BA2F780}" type="presOf" srcId="{DCBEC263-B63D-4555-845E-65D584A5E342}" destId="{2CE09682-2350-411F-B76D-AB9200914F3C}" srcOrd="0" destOrd="1" presId="urn:microsoft.com/office/officeart/2005/8/layout/chevron2"/>
    <dgm:cxn modelId="{2064561F-BB2D-4CCA-808D-BB5E99289091}" srcId="{A6FD7201-705D-435D-932F-0EC0AFBD3F60}" destId="{1424752E-4A5E-4A57-A782-F598D4148098}" srcOrd="0" destOrd="0" parTransId="{86E119C4-4C6D-4348-912C-B3FBC94E5CD6}" sibTransId="{1729DB50-68E5-4F36-B0AD-309E29DEF188}"/>
    <dgm:cxn modelId="{F5F6C328-9F61-4771-8BF3-7784038EB169}" srcId="{216DF3C3-AC1C-4A61-B135-5FEA96E73E4F}" destId="{A6FD7201-705D-435D-932F-0EC0AFBD3F60}" srcOrd="2" destOrd="0" parTransId="{58A38929-1AD8-46F9-AC0B-0D36439E29C6}" sibTransId="{EB1A6BDE-3C76-4B6C-A818-52048FCEA468}"/>
    <dgm:cxn modelId="{0718FF05-7D3D-4967-B643-D7666A6CEB5B}" srcId="{216DF3C3-AC1C-4A61-B135-5FEA96E73E4F}" destId="{81ADDEC4-3E8D-4024-AE99-CA337031DAFE}" srcOrd="1" destOrd="0" parTransId="{475C2C3C-CF36-4382-ADBD-B11785C2C754}" sibTransId="{E10B3B39-A926-4293-AADA-340E75D0A70E}"/>
    <dgm:cxn modelId="{E1C38709-2348-4135-9A4A-750A5A834A46}" srcId="{A6FD7201-705D-435D-932F-0EC0AFBD3F60}" destId="{DCBEC263-B63D-4555-845E-65D584A5E342}" srcOrd="1" destOrd="0" parTransId="{28DC3CA4-9F54-4044-A9A1-E470AF1DC5E7}" sibTransId="{1AB3B229-E5B1-44AD-BB21-B19AEAC99025}"/>
    <dgm:cxn modelId="{0089C1C0-3FC0-49FE-9618-93421AFF79F2}" srcId="{216DF3C3-AC1C-4A61-B135-5FEA96E73E4F}" destId="{12A96BD3-F0D2-428B-AAA4-EC1CC8D82464}" srcOrd="0" destOrd="0" parTransId="{DAA99C99-E756-4815-A426-393CEC53FD96}" sibTransId="{635FFCED-9D9B-4988-BD44-F1418D5C6FA1}"/>
    <dgm:cxn modelId="{D1E51526-FC11-4601-9D66-7A85C9B3F92E}" type="presOf" srcId="{433109C7-96F0-496B-8962-49030EF1B8AD}" destId="{D65F84AF-C93C-4336-BB0D-DD32B7296E37}" srcOrd="0" destOrd="2" presId="urn:microsoft.com/office/officeart/2005/8/layout/chevron2"/>
    <dgm:cxn modelId="{D548E985-D947-4D99-AF76-58ECAEC9F6E6}" type="presOf" srcId="{A6FD7201-705D-435D-932F-0EC0AFBD3F60}" destId="{3CACD1CD-6939-462D-9162-99EE18E06F66}" srcOrd="0" destOrd="0" presId="urn:microsoft.com/office/officeart/2005/8/layout/chevron2"/>
    <dgm:cxn modelId="{BC4011B3-03BF-4273-8B77-5198B4832CDD}" type="presOf" srcId="{0B857C5C-F7E0-4A5E-A08B-AFBE82C6C7F8}" destId="{0D7AEB32-1A12-4071-8BD0-005303AC8E23}" srcOrd="0" destOrd="1" presId="urn:microsoft.com/office/officeart/2005/8/layout/chevron2"/>
    <dgm:cxn modelId="{90021E10-0D51-4A46-8F2A-4D37838DC824}" type="presOf" srcId="{12A96BD3-F0D2-428B-AAA4-EC1CC8D82464}" destId="{A56542EC-2104-4DE4-98AF-EC4AD88E0249}" srcOrd="0" destOrd="0" presId="urn:microsoft.com/office/officeart/2005/8/layout/chevron2"/>
    <dgm:cxn modelId="{6DC31B7C-1B6D-414D-BA68-765C80811B43}" type="presOf" srcId="{07EA0F20-EC34-4078-A09F-0637C50B04F3}" destId="{D65F84AF-C93C-4336-BB0D-DD32B7296E37}" srcOrd="0" destOrd="3" presId="urn:microsoft.com/office/officeart/2005/8/layout/chevron2"/>
    <dgm:cxn modelId="{4073B6DF-6D9E-41AF-8683-D0E8103873D5}" srcId="{81ADDEC4-3E8D-4024-AE99-CA337031DAFE}" destId="{D734BA6A-8635-438A-95E4-0D42EC2D97F5}" srcOrd="0" destOrd="0" parTransId="{BEB539AA-CA15-4B3B-83D1-B089ED82A88D}" sibTransId="{2DC18F00-7603-4494-BBD7-540934B36F93}"/>
    <dgm:cxn modelId="{4E7166B7-C776-473B-9359-BF52C9A6331E}" srcId="{12A96BD3-F0D2-428B-AAA4-EC1CC8D82464}" destId="{BDAE3F5D-BD1E-477E-993C-4BC42672B230}" srcOrd="0" destOrd="0" parTransId="{E17DF9A0-7E0E-48F5-A9C3-D8779339A272}" sibTransId="{AA6C4971-53CF-4022-BB93-44DF5E228739}"/>
    <dgm:cxn modelId="{7CD98D2C-9A5F-4547-86D9-97B57D21B0FB}" srcId="{81ADDEC4-3E8D-4024-AE99-CA337031DAFE}" destId="{5F1AB1AF-FF48-4DB9-B878-896343A91411}" srcOrd="1" destOrd="0" parTransId="{D81D9E94-5604-4FFF-A101-51FF04096D4D}" sibTransId="{0AB7C466-350E-49A2-A945-0F770E4DD18C}"/>
    <dgm:cxn modelId="{48E224C9-5998-4C41-B76B-8B8495A94B96}" type="presOf" srcId="{374FFC18-7254-4DE0-84F3-F4CCB8294C1F}" destId="{2CE09682-2350-411F-B76D-AB9200914F3C}" srcOrd="0" destOrd="2" presId="urn:microsoft.com/office/officeart/2005/8/layout/chevron2"/>
    <dgm:cxn modelId="{9150F33F-109F-4BE6-807F-CE41FD82290C}" type="presOf" srcId="{81ADDEC4-3E8D-4024-AE99-CA337031DAFE}" destId="{0070A0C1-85E0-430F-B83B-B3A58469A572}" srcOrd="0" destOrd="0" presId="urn:microsoft.com/office/officeart/2005/8/layout/chevron2"/>
    <dgm:cxn modelId="{C72FE0F5-7218-4E21-A908-D5EAF87DE18D}" type="presOf" srcId="{216DF3C3-AC1C-4A61-B135-5FEA96E73E4F}" destId="{4C437949-3394-400C-872F-8AD081084FDF}" srcOrd="0" destOrd="0" presId="urn:microsoft.com/office/officeart/2005/8/layout/chevron2"/>
    <dgm:cxn modelId="{C5AA6F22-EA29-463B-89DB-44987A5EE4A2}" type="presOf" srcId="{1424752E-4A5E-4A57-A782-F598D4148098}" destId="{2CE09682-2350-411F-B76D-AB9200914F3C}" srcOrd="0" destOrd="0" presId="urn:microsoft.com/office/officeart/2005/8/layout/chevron2"/>
    <dgm:cxn modelId="{6EA4DAB2-5FB4-4AF7-82C5-3B0FEEC84FC6}" type="presOf" srcId="{5F1AB1AF-FF48-4DB9-B878-896343A91411}" destId="{D65F84AF-C93C-4336-BB0D-DD32B7296E37}" srcOrd="0" destOrd="1" presId="urn:microsoft.com/office/officeart/2005/8/layout/chevron2"/>
    <dgm:cxn modelId="{7961B143-8844-496F-8AEA-553553646686}" srcId="{81ADDEC4-3E8D-4024-AE99-CA337031DAFE}" destId="{433109C7-96F0-496B-8962-49030EF1B8AD}" srcOrd="2" destOrd="0" parTransId="{8020D54C-3BFE-499D-94A3-B2A181C9D401}" sibTransId="{DE2F4FDF-1C50-4FCF-AA22-3A9051C5D822}"/>
    <dgm:cxn modelId="{87826922-D8DA-467B-B6F3-A4CB0C82184D}" type="presOf" srcId="{D734BA6A-8635-438A-95E4-0D42EC2D97F5}" destId="{D65F84AF-C93C-4336-BB0D-DD32B7296E37}" srcOrd="0" destOrd="0" presId="urn:microsoft.com/office/officeart/2005/8/layout/chevron2"/>
    <dgm:cxn modelId="{DDCB4FA6-133B-4A63-8815-594269FAED32}" type="presOf" srcId="{BDAE3F5D-BD1E-477E-993C-4BC42672B230}" destId="{0D7AEB32-1A12-4071-8BD0-005303AC8E23}" srcOrd="0" destOrd="0" presId="urn:microsoft.com/office/officeart/2005/8/layout/chevron2"/>
    <dgm:cxn modelId="{8BA2780F-52B8-4260-9BCD-184FBCB6FB26}" srcId="{81ADDEC4-3E8D-4024-AE99-CA337031DAFE}" destId="{07EA0F20-EC34-4078-A09F-0637C50B04F3}" srcOrd="3" destOrd="0" parTransId="{05C96E9E-2353-44DD-8F44-E3BA5F1CCB3C}" sibTransId="{5AFAFD6B-CF29-4B69-9023-B579ABEB927A}"/>
    <dgm:cxn modelId="{0FCBFFC8-4ED9-4647-9573-07069C4B4CBB}" type="presParOf" srcId="{4C437949-3394-400C-872F-8AD081084FDF}" destId="{7A21B854-F036-4E82-A24F-A95330486C28}" srcOrd="0" destOrd="0" presId="urn:microsoft.com/office/officeart/2005/8/layout/chevron2"/>
    <dgm:cxn modelId="{266B0620-18B1-4FC3-B83E-52E25C6693AE}" type="presParOf" srcId="{7A21B854-F036-4E82-A24F-A95330486C28}" destId="{A56542EC-2104-4DE4-98AF-EC4AD88E0249}" srcOrd="0" destOrd="0" presId="urn:microsoft.com/office/officeart/2005/8/layout/chevron2"/>
    <dgm:cxn modelId="{DEA132B1-0702-429A-ABD4-B51A3D9A1B24}" type="presParOf" srcId="{7A21B854-F036-4E82-A24F-A95330486C28}" destId="{0D7AEB32-1A12-4071-8BD0-005303AC8E23}" srcOrd="1" destOrd="0" presId="urn:microsoft.com/office/officeart/2005/8/layout/chevron2"/>
    <dgm:cxn modelId="{A67278EB-C5DA-471E-8C71-B6BC11E2B515}" type="presParOf" srcId="{4C437949-3394-400C-872F-8AD081084FDF}" destId="{BAFAF5FD-9FFD-4AC9-A38B-15E7D16FF987}" srcOrd="1" destOrd="0" presId="urn:microsoft.com/office/officeart/2005/8/layout/chevron2"/>
    <dgm:cxn modelId="{A1BCF41D-8D6F-4E6B-8220-FE9381FA5B69}" type="presParOf" srcId="{4C437949-3394-400C-872F-8AD081084FDF}" destId="{1F142D6F-00EC-4D18-9F36-C6FB6F0C907C}" srcOrd="2" destOrd="0" presId="urn:microsoft.com/office/officeart/2005/8/layout/chevron2"/>
    <dgm:cxn modelId="{3F9E1749-D0BD-4514-8FF6-32A5EBE29254}" type="presParOf" srcId="{1F142D6F-00EC-4D18-9F36-C6FB6F0C907C}" destId="{0070A0C1-85E0-430F-B83B-B3A58469A572}" srcOrd="0" destOrd="0" presId="urn:microsoft.com/office/officeart/2005/8/layout/chevron2"/>
    <dgm:cxn modelId="{35D77388-2812-4FFE-AC63-435299677C63}" type="presParOf" srcId="{1F142D6F-00EC-4D18-9F36-C6FB6F0C907C}" destId="{D65F84AF-C93C-4336-BB0D-DD32B7296E37}" srcOrd="1" destOrd="0" presId="urn:microsoft.com/office/officeart/2005/8/layout/chevron2"/>
    <dgm:cxn modelId="{6C841C20-EEF5-421A-B427-2D43E8CCC0B1}" type="presParOf" srcId="{4C437949-3394-400C-872F-8AD081084FDF}" destId="{CC0275F6-35C6-4E54-BCDF-2F9689298261}" srcOrd="3" destOrd="0" presId="urn:microsoft.com/office/officeart/2005/8/layout/chevron2"/>
    <dgm:cxn modelId="{A6EF79D4-0D01-4A91-877C-B69324268B8A}" type="presParOf" srcId="{4C437949-3394-400C-872F-8AD081084FDF}" destId="{EEF6A63F-5834-438D-BEAE-0B236A3135E9}" srcOrd="4" destOrd="0" presId="urn:microsoft.com/office/officeart/2005/8/layout/chevron2"/>
    <dgm:cxn modelId="{39E9EACC-F289-497E-BDB0-8340C8FF3F24}" type="presParOf" srcId="{EEF6A63F-5834-438D-BEAE-0B236A3135E9}" destId="{3CACD1CD-6939-462D-9162-99EE18E06F66}" srcOrd="0" destOrd="0" presId="urn:microsoft.com/office/officeart/2005/8/layout/chevron2"/>
    <dgm:cxn modelId="{B9FBB545-21A8-4215-95E4-B5CF01829694}" type="presParOf" srcId="{EEF6A63F-5834-438D-BEAE-0B236A3135E9}" destId="{2CE09682-2350-411F-B76D-AB9200914F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DF3C3-AC1C-4A61-B135-5FEA96E73E4F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2A96BD3-F0D2-428B-AAA4-EC1CC8D82464}">
      <dgm:prSet phldrT="[Текст]" custT="1"/>
      <dgm:spPr/>
      <dgm:t>
        <a:bodyPr/>
        <a:lstStyle/>
        <a:p>
          <a:r>
            <a:rPr lang="ru-RU" sz="2400" b="1" u="sng" dirty="0" smtClean="0"/>
            <a:t>Пункт 4</a:t>
          </a:r>
        </a:p>
        <a:p>
          <a:r>
            <a:rPr lang="ru-RU" sz="2400" b="1" u="none" dirty="0" smtClean="0"/>
            <a:t>Наименование проекта</a:t>
          </a:r>
          <a:endParaRPr lang="ru-RU" sz="2400" b="1" u="none" dirty="0"/>
        </a:p>
      </dgm:t>
    </dgm:pt>
    <dgm:pt modelId="{DAA99C99-E756-4815-A426-393CEC53FD96}" type="parTrans" cxnId="{0089C1C0-3FC0-49FE-9618-93421AFF79F2}">
      <dgm:prSet/>
      <dgm:spPr/>
      <dgm:t>
        <a:bodyPr/>
        <a:lstStyle/>
        <a:p>
          <a:endParaRPr lang="ru-RU"/>
        </a:p>
      </dgm:t>
    </dgm:pt>
    <dgm:pt modelId="{635FFCED-9D9B-4988-BD44-F1418D5C6FA1}" type="sibTrans" cxnId="{0089C1C0-3FC0-49FE-9618-93421AFF79F2}">
      <dgm:prSet/>
      <dgm:spPr/>
      <dgm:t>
        <a:bodyPr/>
        <a:lstStyle/>
        <a:p>
          <a:endParaRPr lang="ru-RU"/>
        </a:p>
      </dgm:t>
    </dgm:pt>
    <dgm:pt modelId="{5180C471-933B-4578-A811-AB917D90C774}">
      <dgm:prSet phldrT="[Текст]"/>
      <dgm:spPr/>
      <dgm:t>
        <a:bodyPr/>
        <a:lstStyle/>
        <a:p>
          <a:r>
            <a:rPr lang="ru-RU" i="1" dirty="0" smtClean="0">
              <a:solidFill>
                <a:srgbClr val="FF0000"/>
              </a:solidFill>
            </a:rPr>
            <a:t>«Алиса в стране чудес» - установка детской площадки по ул. Владимирская</a:t>
          </a:r>
          <a:endParaRPr lang="ru-RU" i="1" dirty="0">
            <a:solidFill>
              <a:srgbClr val="FF0000"/>
            </a:solidFill>
          </a:endParaRPr>
        </a:p>
      </dgm:t>
    </dgm:pt>
    <dgm:pt modelId="{8397AD9A-BCB8-4FBF-A025-9E8EABD331B4}" type="parTrans" cxnId="{3BD09FD3-9F58-4DA2-B81A-C93B4AF02ED6}">
      <dgm:prSet/>
      <dgm:spPr/>
      <dgm:t>
        <a:bodyPr/>
        <a:lstStyle/>
        <a:p>
          <a:endParaRPr lang="ru-RU"/>
        </a:p>
      </dgm:t>
    </dgm:pt>
    <dgm:pt modelId="{D31A3DEE-758E-4A01-8566-8688BE3A4E13}" type="sibTrans" cxnId="{3BD09FD3-9F58-4DA2-B81A-C93B4AF02ED6}">
      <dgm:prSet/>
      <dgm:spPr/>
      <dgm:t>
        <a:bodyPr/>
        <a:lstStyle/>
        <a:p>
          <a:endParaRPr lang="ru-RU"/>
        </a:p>
      </dgm:t>
    </dgm:pt>
    <dgm:pt modelId="{742F61E7-BD41-4569-96C3-AF1EC5F84850}">
      <dgm:prSet phldrT="[Текст]"/>
      <dgm:spPr/>
      <dgm:t>
        <a:bodyPr/>
        <a:lstStyle/>
        <a:p>
          <a:r>
            <a:rPr lang="ru-RU" i="1" dirty="0" smtClean="0">
              <a:solidFill>
                <a:srgbClr val="FF0000"/>
              </a:solidFill>
            </a:rPr>
            <a:t>«Солнечный городок» - благоустройство парка отдыха в селе Васильевка  </a:t>
          </a:r>
          <a:endParaRPr lang="ru-RU" i="1" dirty="0">
            <a:solidFill>
              <a:srgbClr val="FF0000"/>
            </a:solidFill>
          </a:endParaRPr>
        </a:p>
      </dgm:t>
    </dgm:pt>
    <dgm:pt modelId="{2E112547-5908-48BB-B710-D98E136CF5CC}" type="parTrans" cxnId="{38CBE798-0608-4477-93D3-B1EB70FFB44F}">
      <dgm:prSet/>
      <dgm:spPr/>
      <dgm:t>
        <a:bodyPr/>
        <a:lstStyle/>
        <a:p>
          <a:endParaRPr lang="ru-RU"/>
        </a:p>
      </dgm:t>
    </dgm:pt>
    <dgm:pt modelId="{18802B6C-FA98-46B7-B83C-357F12B51DA2}" type="sibTrans" cxnId="{38CBE798-0608-4477-93D3-B1EB70FFB44F}">
      <dgm:prSet/>
      <dgm:spPr/>
      <dgm:t>
        <a:bodyPr/>
        <a:lstStyle/>
        <a:p>
          <a:endParaRPr lang="ru-RU"/>
        </a:p>
      </dgm:t>
    </dgm:pt>
    <dgm:pt modelId="{4C437949-3394-400C-872F-8AD081084FDF}" type="pres">
      <dgm:prSet presAssocID="{216DF3C3-AC1C-4A61-B135-5FEA96E73E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1B854-F036-4E82-A24F-A95330486C28}" type="pres">
      <dgm:prSet presAssocID="{12A96BD3-F0D2-428B-AAA4-EC1CC8D82464}" presName="composite" presStyleCnt="0"/>
      <dgm:spPr/>
    </dgm:pt>
    <dgm:pt modelId="{A56542EC-2104-4DE4-98AF-EC4AD88E0249}" type="pres">
      <dgm:prSet presAssocID="{12A96BD3-F0D2-428B-AAA4-EC1CC8D8246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AEB32-1A12-4071-8BD0-005303AC8E23}" type="pres">
      <dgm:prSet presAssocID="{12A96BD3-F0D2-428B-AAA4-EC1CC8D82464}" presName="descendantText" presStyleLbl="alignAcc1" presStyleIdx="0" presStyleCnt="1" custLinFactNeighborX="-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A2C5C1-30BB-4219-A6F4-AB7A39A00F03}" type="presOf" srcId="{12A96BD3-F0D2-428B-AAA4-EC1CC8D82464}" destId="{A56542EC-2104-4DE4-98AF-EC4AD88E0249}" srcOrd="0" destOrd="0" presId="urn:microsoft.com/office/officeart/2005/8/layout/chevron2"/>
    <dgm:cxn modelId="{5E8B6DDF-F56C-42D7-B09D-93C9C601DA62}" type="presOf" srcId="{742F61E7-BD41-4569-96C3-AF1EC5F84850}" destId="{0D7AEB32-1A12-4071-8BD0-005303AC8E23}" srcOrd="0" destOrd="1" presId="urn:microsoft.com/office/officeart/2005/8/layout/chevron2"/>
    <dgm:cxn modelId="{38CBE798-0608-4477-93D3-B1EB70FFB44F}" srcId="{12A96BD3-F0D2-428B-AAA4-EC1CC8D82464}" destId="{742F61E7-BD41-4569-96C3-AF1EC5F84850}" srcOrd="1" destOrd="0" parTransId="{2E112547-5908-48BB-B710-D98E136CF5CC}" sibTransId="{18802B6C-FA98-46B7-B83C-357F12B51DA2}"/>
    <dgm:cxn modelId="{E4B5BBE4-F139-475F-AB99-941E71FA1FCF}" type="presOf" srcId="{216DF3C3-AC1C-4A61-B135-5FEA96E73E4F}" destId="{4C437949-3394-400C-872F-8AD081084FDF}" srcOrd="0" destOrd="0" presId="urn:microsoft.com/office/officeart/2005/8/layout/chevron2"/>
    <dgm:cxn modelId="{ACE99C82-88B7-4821-8D73-240915E39F89}" type="presOf" srcId="{5180C471-933B-4578-A811-AB917D90C774}" destId="{0D7AEB32-1A12-4071-8BD0-005303AC8E23}" srcOrd="0" destOrd="0" presId="urn:microsoft.com/office/officeart/2005/8/layout/chevron2"/>
    <dgm:cxn modelId="{3BD09FD3-9F58-4DA2-B81A-C93B4AF02ED6}" srcId="{12A96BD3-F0D2-428B-AAA4-EC1CC8D82464}" destId="{5180C471-933B-4578-A811-AB917D90C774}" srcOrd="0" destOrd="0" parTransId="{8397AD9A-BCB8-4FBF-A025-9E8EABD331B4}" sibTransId="{D31A3DEE-758E-4A01-8566-8688BE3A4E13}"/>
    <dgm:cxn modelId="{0089C1C0-3FC0-49FE-9618-93421AFF79F2}" srcId="{216DF3C3-AC1C-4A61-B135-5FEA96E73E4F}" destId="{12A96BD3-F0D2-428B-AAA4-EC1CC8D82464}" srcOrd="0" destOrd="0" parTransId="{DAA99C99-E756-4815-A426-393CEC53FD96}" sibTransId="{635FFCED-9D9B-4988-BD44-F1418D5C6FA1}"/>
    <dgm:cxn modelId="{DA7A478F-94C3-4160-8636-2F3E23CCCFCF}" type="presParOf" srcId="{4C437949-3394-400C-872F-8AD081084FDF}" destId="{7A21B854-F036-4E82-A24F-A95330486C28}" srcOrd="0" destOrd="0" presId="urn:microsoft.com/office/officeart/2005/8/layout/chevron2"/>
    <dgm:cxn modelId="{8E01A72B-7C33-4E61-95D2-6728160A2C3D}" type="presParOf" srcId="{7A21B854-F036-4E82-A24F-A95330486C28}" destId="{A56542EC-2104-4DE4-98AF-EC4AD88E0249}" srcOrd="0" destOrd="0" presId="urn:microsoft.com/office/officeart/2005/8/layout/chevron2"/>
    <dgm:cxn modelId="{C4529D8B-1631-44A9-9B39-B73C949607B8}" type="presParOf" srcId="{7A21B854-F036-4E82-A24F-A95330486C28}" destId="{0D7AEB32-1A12-4071-8BD0-005303AC8E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6DF3C3-AC1C-4A61-B135-5FEA96E73E4F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2A96BD3-F0D2-428B-AAA4-EC1CC8D82464}">
      <dgm:prSet phldrT="[Текст]" custT="1"/>
      <dgm:spPr/>
      <dgm:t>
        <a:bodyPr/>
        <a:lstStyle/>
        <a:p>
          <a:r>
            <a:rPr lang="ru-RU" sz="2400" b="1" u="sng" dirty="0" smtClean="0"/>
            <a:t>Пункт 5</a:t>
          </a:r>
        </a:p>
        <a:p>
          <a:r>
            <a:rPr lang="ru-RU" sz="2400" b="1" u="none" dirty="0" smtClean="0"/>
            <a:t>Адрес или географические координаты объекта общественной инфраструктуры</a:t>
          </a:r>
          <a:endParaRPr lang="ru-RU" sz="2400" b="1" u="none" dirty="0"/>
        </a:p>
      </dgm:t>
    </dgm:pt>
    <dgm:pt modelId="{DAA99C99-E756-4815-A426-393CEC53FD96}" type="parTrans" cxnId="{0089C1C0-3FC0-49FE-9618-93421AFF79F2}">
      <dgm:prSet/>
      <dgm:spPr/>
      <dgm:t>
        <a:bodyPr/>
        <a:lstStyle/>
        <a:p>
          <a:endParaRPr lang="ru-RU"/>
        </a:p>
      </dgm:t>
    </dgm:pt>
    <dgm:pt modelId="{635FFCED-9D9B-4988-BD44-F1418D5C6FA1}" type="sibTrans" cxnId="{0089C1C0-3FC0-49FE-9618-93421AFF79F2}">
      <dgm:prSet/>
      <dgm:spPr/>
      <dgm:t>
        <a:bodyPr/>
        <a:lstStyle/>
        <a:p>
          <a:endParaRPr lang="ru-RU"/>
        </a:p>
      </dgm:t>
    </dgm:pt>
    <dgm:pt modelId="{5180C471-933B-4578-A811-AB917D90C774}">
      <dgm:prSet phldrT="[Текст]"/>
      <dgm:spPr/>
      <dgm:t>
        <a:bodyPr/>
        <a:lstStyle/>
        <a:p>
          <a:r>
            <a:rPr lang="ru-RU" i="1" dirty="0" smtClean="0">
              <a:solidFill>
                <a:srgbClr val="FF0000"/>
              </a:solidFill>
            </a:rPr>
            <a:t>Земельные участки около домов ул. Полевая, д.1-2; ул. Советская, 127; ул. Красноармейская, 51.</a:t>
          </a:r>
          <a:endParaRPr lang="ru-RU" i="1" dirty="0">
            <a:solidFill>
              <a:srgbClr val="FF0000"/>
            </a:solidFill>
          </a:endParaRPr>
        </a:p>
      </dgm:t>
    </dgm:pt>
    <dgm:pt modelId="{8397AD9A-BCB8-4FBF-A025-9E8EABD331B4}" type="parTrans" cxnId="{3BD09FD3-9F58-4DA2-B81A-C93B4AF02ED6}">
      <dgm:prSet/>
      <dgm:spPr/>
      <dgm:t>
        <a:bodyPr/>
        <a:lstStyle/>
        <a:p>
          <a:endParaRPr lang="ru-RU"/>
        </a:p>
      </dgm:t>
    </dgm:pt>
    <dgm:pt modelId="{D31A3DEE-758E-4A01-8566-8688BE3A4E13}" type="sibTrans" cxnId="{3BD09FD3-9F58-4DA2-B81A-C93B4AF02ED6}">
      <dgm:prSet/>
      <dgm:spPr/>
      <dgm:t>
        <a:bodyPr/>
        <a:lstStyle/>
        <a:p>
          <a:endParaRPr lang="ru-RU"/>
        </a:p>
      </dgm:t>
    </dgm:pt>
    <dgm:pt modelId="{4C437949-3394-400C-872F-8AD081084FDF}" type="pres">
      <dgm:prSet presAssocID="{216DF3C3-AC1C-4A61-B135-5FEA96E73E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1B854-F036-4E82-A24F-A95330486C28}" type="pres">
      <dgm:prSet presAssocID="{12A96BD3-F0D2-428B-AAA4-EC1CC8D82464}" presName="composite" presStyleCnt="0"/>
      <dgm:spPr/>
    </dgm:pt>
    <dgm:pt modelId="{A56542EC-2104-4DE4-98AF-EC4AD88E0249}" type="pres">
      <dgm:prSet presAssocID="{12A96BD3-F0D2-428B-AAA4-EC1CC8D8246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AEB32-1A12-4071-8BD0-005303AC8E23}" type="pres">
      <dgm:prSet presAssocID="{12A96BD3-F0D2-428B-AAA4-EC1CC8D82464}" presName="descendantText" presStyleLbl="alignAcc1" presStyleIdx="0" presStyleCnt="1" custLinFactNeighborX="-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5475B-3FAE-474E-977F-13BF031E166F}" type="presOf" srcId="{5180C471-933B-4578-A811-AB917D90C774}" destId="{0D7AEB32-1A12-4071-8BD0-005303AC8E23}" srcOrd="0" destOrd="0" presId="urn:microsoft.com/office/officeart/2005/8/layout/chevron2"/>
    <dgm:cxn modelId="{A5A41DF9-0060-41AC-8386-BA16B0B03623}" type="presOf" srcId="{12A96BD3-F0D2-428B-AAA4-EC1CC8D82464}" destId="{A56542EC-2104-4DE4-98AF-EC4AD88E0249}" srcOrd="0" destOrd="0" presId="urn:microsoft.com/office/officeart/2005/8/layout/chevron2"/>
    <dgm:cxn modelId="{0089C1C0-3FC0-49FE-9618-93421AFF79F2}" srcId="{216DF3C3-AC1C-4A61-B135-5FEA96E73E4F}" destId="{12A96BD3-F0D2-428B-AAA4-EC1CC8D82464}" srcOrd="0" destOrd="0" parTransId="{DAA99C99-E756-4815-A426-393CEC53FD96}" sibTransId="{635FFCED-9D9B-4988-BD44-F1418D5C6FA1}"/>
    <dgm:cxn modelId="{3BD09FD3-9F58-4DA2-B81A-C93B4AF02ED6}" srcId="{12A96BD3-F0D2-428B-AAA4-EC1CC8D82464}" destId="{5180C471-933B-4578-A811-AB917D90C774}" srcOrd="0" destOrd="0" parTransId="{8397AD9A-BCB8-4FBF-A025-9E8EABD331B4}" sibTransId="{D31A3DEE-758E-4A01-8566-8688BE3A4E13}"/>
    <dgm:cxn modelId="{232F86DF-1B83-4B1C-937B-E5FE9346C6D3}" type="presOf" srcId="{216DF3C3-AC1C-4A61-B135-5FEA96E73E4F}" destId="{4C437949-3394-400C-872F-8AD081084FDF}" srcOrd="0" destOrd="0" presId="urn:microsoft.com/office/officeart/2005/8/layout/chevron2"/>
    <dgm:cxn modelId="{3D6D480F-209C-48FF-85FD-B2A5D58750D4}" type="presParOf" srcId="{4C437949-3394-400C-872F-8AD081084FDF}" destId="{7A21B854-F036-4E82-A24F-A95330486C28}" srcOrd="0" destOrd="0" presId="urn:microsoft.com/office/officeart/2005/8/layout/chevron2"/>
    <dgm:cxn modelId="{CF5DA855-A02C-403D-8D64-3CF71760FCD9}" type="presParOf" srcId="{7A21B854-F036-4E82-A24F-A95330486C28}" destId="{A56542EC-2104-4DE4-98AF-EC4AD88E0249}" srcOrd="0" destOrd="0" presId="urn:microsoft.com/office/officeart/2005/8/layout/chevron2"/>
    <dgm:cxn modelId="{BE56B5D1-6B87-46C5-80B5-A3AB12975A36}" type="presParOf" srcId="{7A21B854-F036-4E82-A24F-A95330486C28}" destId="{0D7AEB32-1A12-4071-8BD0-005303AC8E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DF3C3-AC1C-4A61-B135-5FEA96E73E4F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2A96BD3-F0D2-428B-AAA4-EC1CC8D82464}">
      <dgm:prSet phldrT="[Текст]" custT="1"/>
      <dgm:spPr/>
      <dgm:t>
        <a:bodyPr/>
        <a:lstStyle/>
        <a:p>
          <a:r>
            <a:rPr lang="ru-RU" sz="2400" b="1" u="sng" dirty="0" smtClean="0"/>
            <a:t>Пункт 6</a:t>
          </a:r>
        </a:p>
        <a:p>
          <a:r>
            <a:rPr lang="ru-RU" sz="2400" b="1" u="none" dirty="0" smtClean="0"/>
            <a:t>Краткое описание проекта</a:t>
          </a:r>
          <a:endParaRPr lang="ru-RU" sz="2400" b="1" u="none" dirty="0"/>
        </a:p>
      </dgm:t>
    </dgm:pt>
    <dgm:pt modelId="{DAA99C99-E756-4815-A426-393CEC53FD96}" type="parTrans" cxnId="{0089C1C0-3FC0-49FE-9618-93421AFF79F2}">
      <dgm:prSet/>
      <dgm:spPr/>
      <dgm:t>
        <a:bodyPr/>
        <a:lstStyle/>
        <a:p>
          <a:endParaRPr lang="ru-RU"/>
        </a:p>
      </dgm:t>
    </dgm:pt>
    <dgm:pt modelId="{635FFCED-9D9B-4988-BD44-F1418D5C6FA1}" type="sibTrans" cxnId="{0089C1C0-3FC0-49FE-9618-93421AFF79F2}">
      <dgm:prSet/>
      <dgm:spPr/>
      <dgm:t>
        <a:bodyPr/>
        <a:lstStyle/>
        <a:p>
          <a:endParaRPr lang="ru-RU"/>
        </a:p>
      </dgm:t>
    </dgm:pt>
    <dgm:pt modelId="{5180C471-933B-4578-A811-AB917D90C774}">
      <dgm:prSet phldrT="[Текст]"/>
      <dgm:spPr/>
      <dgm:t>
        <a:bodyPr/>
        <a:lstStyle/>
        <a:p>
          <a:endParaRPr lang="ru-RU" i="1" dirty="0">
            <a:solidFill>
              <a:schemeClr val="accent6"/>
            </a:solidFill>
          </a:endParaRPr>
        </a:p>
      </dgm:t>
    </dgm:pt>
    <dgm:pt modelId="{8397AD9A-BCB8-4FBF-A025-9E8EABD331B4}" type="parTrans" cxnId="{3BD09FD3-9F58-4DA2-B81A-C93B4AF02ED6}">
      <dgm:prSet/>
      <dgm:spPr/>
      <dgm:t>
        <a:bodyPr/>
        <a:lstStyle/>
        <a:p>
          <a:endParaRPr lang="ru-RU"/>
        </a:p>
      </dgm:t>
    </dgm:pt>
    <dgm:pt modelId="{D31A3DEE-758E-4A01-8566-8688BE3A4E13}" type="sibTrans" cxnId="{3BD09FD3-9F58-4DA2-B81A-C93B4AF02ED6}">
      <dgm:prSet/>
      <dgm:spPr/>
      <dgm:t>
        <a:bodyPr/>
        <a:lstStyle/>
        <a:p>
          <a:endParaRPr lang="ru-RU"/>
        </a:p>
      </dgm:t>
    </dgm:pt>
    <dgm:pt modelId="{205427D8-46FA-4BB5-9DA4-3E20D91B9466}">
      <dgm:prSet/>
      <dgm:spPr/>
      <dgm:t>
        <a:bodyPr/>
        <a:lstStyle/>
        <a:p>
          <a:r>
            <a:rPr lang="ru-RU" i="1" dirty="0" smtClean="0">
              <a:solidFill>
                <a:schemeClr val="accent6"/>
              </a:solidFill>
            </a:rPr>
            <a:t>В парке будут обустроены </a:t>
          </a:r>
          <a:r>
            <a:rPr lang="ru-RU" i="1" dirty="0">
              <a:solidFill>
                <a:schemeClr val="accent6"/>
              </a:solidFill>
            </a:rPr>
            <a:t>асфальтированные дорожки, установлена детская </a:t>
          </a:r>
          <a:r>
            <a:rPr lang="ru-RU" i="1" dirty="0" smtClean="0">
              <a:solidFill>
                <a:schemeClr val="accent6"/>
              </a:solidFill>
            </a:rPr>
            <a:t>площадка, </a:t>
          </a:r>
          <a:r>
            <a:rPr lang="ru-RU" i="1" dirty="0">
              <a:solidFill>
                <a:schemeClr val="accent6"/>
              </a:solidFill>
            </a:rPr>
            <a:t>тренажеры, скамейки,  </a:t>
          </a:r>
          <a:r>
            <a:rPr lang="ru-RU" i="1" dirty="0" smtClean="0">
              <a:solidFill>
                <a:schemeClr val="accent6"/>
              </a:solidFill>
            </a:rPr>
            <a:t>новая </a:t>
          </a:r>
          <a:r>
            <a:rPr lang="ru-RU" i="1" dirty="0">
              <a:solidFill>
                <a:schemeClr val="accent6"/>
              </a:solidFill>
            </a:rPr>
            <a:t>изгородь, урны для мусора и оформлена арка с названием </a:t>
          </a:r>
          <a:r>
            <a:rPr lang="ru-RU" i="1" dirty="0" smtClean="0">
              <a:solidFill>
                <a:schemeClr val="accent6"/>
              </a:solidFill>
            </a:rPr>
            <a:t>парка</a:t>
          </a:r>
          <a:endParaRPr lang="ru-RU" i="1" dirty="0">
            <a:solidFill>
              <a:schemeClr val="accent6"/>
            </a:solidFill>
          </a:endParaRPr>
        </a:p>
      </dgm:t>
    </dgm:pt>
    <dgm:pt modelId="{1BE6E4A7-9FE2-408F-9E14-138F1CC6E212}" type="parTrans" cxnId="{62C62622-7965-4E60-B40F-A0AC2A8D0717}">
      <dgm:prSet/>
      <dgm:spPr/>
      <dgm:t>
        <a:bodyPr/>
        <a:lstStyle/>
        <a:p>
          <a:endParaRPr lang="ru-RU"/>
        </a:p>
      </dgm:t>
    </dgm:pt>
    <dgm:pt modelId="{239BC1DE-2045-453A-8FBB-DE94A4E21637}" type="sibTrans" cxnId="{62C62622-7965-4E60-B40F-A0AC2A8D0717}">
      <dgm:prSet/>
      <dgm:spPr/>
      <dgm:t>
        <a:bodyPr/>
        <a:lstStyle/>
        <a:p>
          <a:endParaRPr lang="ru-RU"/>
        </a:p>
      </dgm:t>
    </dgm:pt>
    <dgm:pt modelId="{35385F4B-2E90-4547-BAC7-D6EA03D9635B}">
      <dgm:prSet/>
      <dgm:spPr/>
      <dgm:t>
        <a:bodyPr/>
        <a:lstStyle/>
        <a:p>
          <a:r>
            <a:rPr lang="ru-RU" i="1" dirty="0" smtClean="0">
              <a:solidFill>
                <a:schemeClr val="accent6"/>
              </a:solidFill>
            </a:rPr>
            <a:t>Приобретение танцевальных костюмов (национальных, спортивных и др.) для младшей, средней и старшей танцевальных групп сельского дома культуры с. Просвет</a:t>
          </a:r>
          <a:endParaRPr lang="ru-RU" i="1" dirty="0">
            <a:solidFill>
              <a:schemeClr val="accent6"/>
            </a:solidFill>
          </a:endParaRPr>
        </a:p>
      </dgm:t>
    </dgm:pt>
    <dgm:pt modelId="{2A85CE1A-37BD-4422-8C02-FA26671F1FD2}" type="parTrans" cxnId="{166595C4-C0BC-4730-B290-C738B010A1BC}">
      <dgm:prSet/>
      <dgm:spPr/>
      <dgm:t>
        <a:bodyPr/>
        <a:lstStyle/>
        <a:p>
          <a:endParaRPr lang="ru-RU"/>
        </a:p>
      </dgm:t>
    </dgm:pt>
    <dgm:pt modelId="{9513316A-45D9-4E73-8816-EF2FF2399C42}" type="sibTrans" cxnId="{166595C4-C0BC-4730-B290-C738B010A1BC}">
      <dgm:prSet/>
      <dgm:spPr/>
      <dgm:t>
        <a:bodyPr/>
        <a:lstStyle/>
        <a:p>
          <a:endParaRPr lang="ru-RU"/>
        </a:p>
      </dgm:t>
    </dgm:pt>
    <dgm:pt modelId="{4C437949-3394-400C-872F-8AD081084FDF}" type="pres">
      <dgm:prSet presAssocID="{216DF3C3-AC1C-4A61-B135-5FEA96E73E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1B854-F036-4E82-A24F-A95330486C28}" type="pres">
      <dgm:prSet presAssocID="{12A96BD3-F0D2-428B-AAA4-EC1CC8D82464}" presName="composite" presStyleCnt="0"/>
      <dgm:spPr/>
    </dgm:pt>
    <dgm:pt modelId="{A56542EC-2104-4DE4-98AF-EC4AD88E0249}" type="pres">
      <dgm:prSet presAssocID="{12A96BD3-F0D2-428B-AAA4-EC1CC8D82464}" presName="parentText" presStyleLbl="alignNode1" presStyleIdx="0" presStyleCnt="1" custLinFactNeighborX="324" custLinFactNeighborY="-7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AEB32-1A12-4071-8BD0-005303AC8E23}" type="pres">
      <dgm:prSet presAssocID="{12A96BD3-F0D2-428B-AAA4-EC1CC8D82464}" presName="descendantText" presStyleLbl="alignAcc1" presStyleIdx="0" presStyleCnt="1" custScaleX="98637" custScaleY="122694" custLinFactNeighborX="-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1CB00-057A-4808-9E0A-A19B31EDA0B4}" type="presOf" srcId="{12A96BD3-F0D2-428B-AAA4-EC1CC8D82464}" destId="{A56542EC-2104-4DE4-98AF-EC4AD88E0249}" srcOrd="0" destOrd="0" presId="urn:microsoft.com/office/officeart/2005/8/layout/chevron2"/>
    <dgm:cxn modelId="{E7B50F2C-934B-4FA3-92D0-CB3D40B0F464}" type="presOf" srcId="{205427D8-46FA-4BB5-9DA4-3E20D91B9466}" destId="{0D7AEB32-1A12-4071-8BD0-005303AC8E23}" srcOrd="0" destOrd="1" presId="urn:microsoft.com/office/officeart/2005/8/layout/chevron2"/>
    <dgm:cxn modelId="{166595C4-C0BC-4730-B290-C738B010A1BC}" srcId="{12A96BD3-F0D2-428B-AAA4-EC1CC8D82464}" destId="{35385F4B-2E90-4547-BAC7-D6EA03D9635B}" srcOrd="2" destOrd="0" parTransId="{2A85CE1A-37BD-4422-8C02-FA26671F1FD2}" sibTransId="{9513316A-45D9-4E73-8816-EF2FF2399C42}"/>
    <dgm:cxn modelId="{0089C1C0-3FC0-49FE-9618-93421AFF79F2}" srcId="{216DF3C3-AC1C-4A61-B135-5FEA96E73E4F}" destId="{12A96BD3-F0D2-428B-AAA4-EC1CC8D82464}" srcOrd="0" destOrd="0" parTransId="{DAA99C99-E756-4815-A426-393CEC53FD96}" sibTransId="{635FFCED-9D9B-4988-BD44-F1418D5C6FA1}"/>
    <dgm:cxn modelId="{9CB3AD13-61F1-4230-8E85-F749BCC36972}" type="presOf" srcId="{35385F4B-2E90-4547-BAC7-D6EA03D9635B}" destId="{0D7AEB32-1A12-4071-8BD0-005303AC8E23}" srcOrd="0" destOrd="2" presId="urn:microsoft.com/office/officeart/2005/8/layout/chevron2"/>
    <dgm:cxn modelId="{991AC13C-EDA2-4255-936A-017ACBD2B017}" type="presOf" srcId="{5180C471-933B-4578-A811-AB917D90C774}" destId="{0D7AEB32-1A12-4071-8BD0-005303AC8E23}" srcOrd="0" destOrd="0" presId="urn:microsoft.com/office/officeart/2005/8/layout/chevron2"/>
    <dgm:cxn modelId="{3BD09FD3-9F58-4DA2-B81A-C93B4AF02ED6}" srcId="{12A96BD3-F0D2-428B-AAA4-EC1CC8D82464}" destId="{5180C471-933B-4578-A811-AB917D90C774}" srcOrd="0" destOrd="0" parTransId="{8397AD9A-BCB8-4FBF-A025-9E8EABD331B4}" sibTransId="{D31A3DEE-758E-4A01-8566-8688BE3A4E13}"/>
    <dgm:cxn modelId="{62C62622-7965-4E60-B40F-A0AC2A8D0717}" srcId="{12A96BD3-F0D2-428B-AAA4-EC1CC8D82464}" destId="{205427D8-46FA-4BB5-9DA4-3E20D91B9466}" srcOrd="1" destOrd="0" parTransId="{1BE6E4A7-9FE2-408F-9E14-138F1CC6E212}" sibTransId="{239BC1DE-2045-453A-8FBB-DE94A4E21637}"/>
    <dgm:cxn modelId="{94E872D9-5AC7-442A-B740-A21232C7EE2D}" type="presOf" srcId="{216DF3C3-AC1C-4A61-B135-5FEA96E73E4F}" destId="{4C437949-3394-400C-872F-8AD081084FDF}" srcOrd="0" destOrd="0" presId="urn:microsoft.com/office/officeart/2005/8/layout/chevron2"/>
    <dgm:cxn modelId="{E1F02F57-379C-40CA-ADE6-E51E4D7C189A}" type="presParOf" srcId="{4C437949-3394-400C-872F-8AD081084FDF}" destId="{7A21B854-F036-4E82-A24F-A95330486C28}" srcOrd="0" destOrd="0" presId="urn:microsoft.com/office/officeart/2005/8/layout/chevron2"/>
    <dgm:cxn modelId="{36AB2093-60FC-47D2-BCFB-C2A681F86663}" type="presParOf" srcId="{7A21B854-F036-4E82-A24F-A95330486C28}" destId="{A56542EC-2104-4DE4-98AF-EC4AD88E0249}" srcOrd="0" destOrd="0" presId="urn:microsoft.com/office/officeart/2005/8/layout/chevron2"/>
    <dgm:cxn modelId="{0D222647-BD05-4FDC-9A5C-1031E8168F53}" type="presParOf" srcId="{7A21B854-F036-4E82-A24F-A95330486C28}" destId="{0D7AEB32-1A12-4071-8BD0-005303AC8E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6DF3C3-AC1C-4A61-B135-5FEA96E73E4F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2A96BD3-F0D2-428B-AAA4-EC1CC8D82464}">
      <dgm:prSet phldrT="[Текст]" custT="1"/>
      <dgm:spPr/>
      <dgm:t>
        <a:bodyPr/>
        <a:lstStyle/>
        <a:p>
          <a:r>
            <a:rPr lang="ru-RU" sz="2400" b="1" u="sng" dirty="0" smtClean="0"/>
            <a:t>Пункт 7</a:t>
          </a:r>
        </a:p>
        <a:p>
          <a:r>
            <a:rPr lang="ru-RU" sz="2400" b="1" u="none" dirty="0" smtClean="0"/>
            <a:t>Проблема, на решение которой направлен проект</a:t>
          </a:r>
          <a:endParaRPr lang="ru-RU" sz="2400" b="1" u="none" dirty="0"/>
        </a:p>
      </dgm:t>
    </dgm:pt>
    <dgm:pt modelId="{DAA99C99-E756-4815-A426-393CEC53FD96}" type="parTrans" cxnId="{0089C1C0-3FC0-49FE-9618-93421AFF79F2}">
      <dgm:prSet/>
      <dgm:spPr/>
      <dgm:t>
        <a:bodyPr/>
        <a:lstStyle/>
        <a:p>
          <a:endParaRPr lang="ru-RU"/>
        </a:p>
      </dgm:t>
    </dgm:pt>
    <dgm:pt modelId="{635FFCED-9D9B-4988-BD44-F1418D5C6FA1}" type="sibTrans" cxnId="{0089C1C0-3FC0-49FE-9618-93421AFF79F2}">
      <dgm:prSet/>
      <dgm:spPr/>
      <dgm:t>
        <a:bodyPr/>
        <a:lstStyle/>
        <a:p>
          <a:endParaRPr lang="ru-RU"/>
        </a:p>
      </dgm:t>
    </dgm:pt>
    <dgm:pt modelId="{5180C471-933B-4578-A811-AB917D90C774}">
      <dgm:prSet phldrT="[Текст]" custT="1"/>
      <dgm:spPr/>
      <dgm:t>
        <a:bodyPr/>
        <a:lstStyle/>
        <a:p>
          <a:r>
            <a:rPr lang="ru-RU" sz="3200" i="1" dirty="0" err="1" smtClean="0">
              <a:solidFill>
                <a:schemeClr val="accent6"/>
              </a:solidFill>
            </a:rPr>
            <a:t>Неудовлетворитель-ное</a:t>
          </a:r>
          <a:r>
            <a:rPr lang="ru-RU" sz="3200" i="1" dirty="0" smtClean="0">
              <a:solidFill>
                <a:schemeClr val="accent6"/>
              </a:solidFill>
            </a:rPr>
            <a:t>  состояние  сквера: отсутствие мест для отдыха, урн для мусора, детской площадки</a:t>
          </a:r>
          <a:endParaRPr lang="ru-RU" sz="3200" i="1" dirty="0">
            <a:solidFill>
              <a:schemeClr val="accent6"/>
            </a:solidFill>
          </a:endParaRPr>
        </a:p>
      </dgm:t>
    </dgm:pt>
    <dgm:pt modelId="{8397AD9A-BCB8-4FBF-A025-9E8EABD331B4}" type="parTrans" cxnId="{3BD09FD3-9F58-4DA2-B81A-C93B4AF02ED6}">
      <dgm:prSet/>
      <dgm:spPr/>
      <dgm:t>
        <a:bodyPr/>
        <a:lstStyle/>
        <a:p>
          <a:endParaRPr lang="ru-RU"/>
        </a:p>
      </dgm:t>
    </dgm:pt>
    <dgm:pt modelId="{D31A3DEE-758E-4A01-8566-8688BE3A4E13}" type="sibTrans" cxnId="{3BD09FD3-9F58-4DA2-B81A-C93B4AF02ED6}">
      <dgm:prSet/>
      <dgm:spPr/>
      <dgm:t>
        <a:bodyPr/>
        <a:lstStyle/>
        <a:p>
          <a:endParaRPr lang="ru-RU"/>
        </a:p>
      </dgm:t>
    </dgm:pt>
    <dgm:pt modelId="{4C437949-3394-400C-872F-8AD081084FDF}" type="pres">
      <dgm:prSet presAssocID="{216DF3C3-AC1C-4A61-B135-5FEA96E73E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1B854-F036-4E82-A24F-A95330486C28}" type="pres">
      <dgm:prSet presAssocID="{12A96BD3-F0D2-428B-AAA4-EC1CC8D82464}" presName="composite" presStyleCnt="0"/>
      <dgm:spPr/>
    </dgm:pt>
    <dgm:pt modelId="{A56542EC-2104-4DE4-98AF-EC4AD88E0249}" type="pres">
      <dgm:prSet presAssocID="{12A96BD3-F0D2-428B-AAA4-EC1CC8D82464}" presName="parentText" presStyleLbl="alignNode1" presStyleIdx="0" presStyleCnt="1" custLinFactNeighborX="-9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AEB32-1A12-4071-8BD0-005303AC8E23}" type="pres">
      <dgm:prSet presAssocID="{12A96BD3-F0D2-428B-AAA4-EC1CC8D82464}" presName="descendantText" presStyleLbl="alignAcc1" presStyleIdx="0" presStyleCnt="1" custLinFactNeighborX="-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36BFE3-3E49-4F7C-AC5D-831404320803}" type="presOf" srcId="{12A96BD3-F0D2-428B-AAA4-EC1CC8D82464}" destId="{A56542EC-2104-4DE4-98AF-EC4AD88E0249}" srcOrd="0" destOrd="0" presId="urn:microsoft.com/office/officeart/2005/8/layout/chevron2"/>
    <dgm:cxn modelId="{996D2566-F6CB-4EB8-8EAE-08E3EBC71C65}" type="presOf" srcId="{5180C471-933B-4578-A811-AB917D90C774}" destId="{0D7AEB32-1A12-4071-8BD0-005303AC8E23}" srcOrd="0" destOrd="0" presId="urn:microsoft.com/office/officeart/2005/8/layout/chevron2"/>
    <dgm:cxn modelId="{0089C1C0-3FC0-49FE-9618-93421AFF79F2}" srcId="{216DF3C3-AC1C-4A61-B135-5FEA96E73E4F}" destId="{12A96BD3-F0D2-428B-AAA4-EC1CC8D82464}" srcOrd="0" destOrd="0" parTransId="{DAA99C99-E756-4815-A426-393CEC53FD96}" sibTransId="{635FFCED-9D9B-4988-BD44-F1418D5C6FA1}"/>
    <dgm:cxn modelId="{3BD09FD3-9F58-4DA2-B81A-C93B4AF02ED6}" srcId="{12A96BD3-F0D2-428B-AAA4-EC1CC8D82464}" destId="{5180C471-933B-4578-A811-AB917D90C774}" srcOrd="0" destOrd="0" parTransId="{8397AD9A-BCB8-4FBF-A025-9E8EABD331B4}" sibTransId="{D31A3DEE-758E-4A01-8566-8688BE3A4E13}"/>
    <dgm:cxn modelId="{846C4FC4-522A-46A6-A6FD-ADF02671E8EB}" type="presOf" srcId="{216DF3C3-AC1C-4A61-B135-5FEA96E73E4F}" destId="{4C437949-3394-400C-872F-8AD081084FDF}" srcOrd="0" destOrd="0" presId="urn:microsoft.com/office/officeart/2005/8/layout/chevron2"/>
    <dgm:cxn modelId="{1475FB90-9D38-4B66-A2F4-6924E55E7A71}" type="presParOf" srcId="{4C437949-3394-400C-872F-8AD081084FDF}" destId="{7A21B854-F036-4E82-A24F-A95330486C28}" srcOrd="0" destOrd="0" presId="urn:microsoft.com/office/officeart/2005/8/layout/chevron2"/>
    <dgm:cxn modelId="{6F4644E9-D591-41A0-874F-7190CEA08785}" type="presParOf" srcId="{7A21B854-F036-4E82-A24F-A95330486C28}" destId="{A56542EC-2104-4DE4-98AF-EC4AD88E0249}" srcOrd="0" destOrd="0" presId="urn:microsoft.com/office/officeart/2005/8/layout/chevron2"/>
    <dgm:cxn modelId="{E0E7694B-9472-4EFB-9617-7876999B1E4C}" type="presParOf" srcId="{7A21B854-F036-4E82-A24F-A95330486C28}" destId="{0D7AEB32-1A12-4071-8BD0-005303AC8E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6DF3C3-AC1C-4A61-B135-5FEA96E73E4F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2A96BD3-F0D2-428B-AAA4-EC1CC8D82464}">
      <dgm:prSet phldrT="[Текст]" custT="1"/>
      <dgm:spPr/>
      <dgm:t>
        <a:bodyPr/>
        <a:lstStyle/>
        <a:p>
          <a:r>
            <a:rPr lang="ru-RU" sz="2400" b="1" u="sng" dirty="0" smtClean="0"/>
            <a:t>Пункт 8</a:t>
          </a:r>
        </a:p>
        <a:p>
          <a:r>
            <a:rPr lang="ru-RU" sz="2400" b="1" u="none" dirty="0" smtClean="0"/>
            <a:t>Обоснование социальной значимости общественного проекта</a:t>
          </a:r>
          <a:endParaRPr lang="ru-RU" sz="2400" b="1" u="none" dirty="0"/>
        </a:p>
      </dgm:t>
    </dgm:pt>
    <dgm:pt modelId="{DAA99C99-E756-4815-A426-393CEC53FD96}" type="parTrans" cxnId="{0089C1C0-3FC0-49FE-9618-93421AFF79F2}">
      <dgm:prSet/>
      <dgm:spPr/>
      <dgm:t>
        <a:bodyPr/>
        <a:lstStyle/>
        <a:p>
          <a:endParaRPr lang="ru-RU"/>
        </a:p>
      </dgm:t>
    </dgm:pt>
    <dgm:pt modelId="{635FFCED-9D9B-4988-BD44-F1418D5C6FA1}" type="sibTrans" cxnId="{0089C1C0-3FC0-49FE-9618-93421AFF79F2}">
      <dgm:prSet/>
      <dgm:spPr/>
      <dgm:t>
        <a:bodyPr/>
        <a:lstStyle/>
        <a:p>
          <a:endParaRPr lang="ru-RU"/>
        </a:p>
      </dgm:t>
    </dgm:pt>
    <dgm:pt modelId="{5180C471-933B-4578-A811-AB917D90C774}">
      <dgm:prSet phldrT="[Текст]" custT="1"/>
      <dgm:spPr/>
      <dgm:t>
        <a:bodyPr/>
        <a:lstStyle/>
        <a:p>
          <a:pPr algn="just"/>
          <a:r>
            <a:rPr lang="ru-RU" sz="2000" i="1" dirty="0" smtClean="0">
              <a:solidFill>
                <a:srgbClr val="FF0000"/>
              </a:solidFill>
            </a:rPr>
            <a:t>Поставив ограждения вдоль домов, тем самым будет создано препятствие для заезда машин на территорию сквера. Заменив полностью асфальтовое покрытие и установив детскую площадку, сквер привлечет на свою территорию родителей с детьми дошкольного и младшего школьного возраста. Установив спортивную площадку дети и взрослые смогут не только заниматься спортом на свежем воздухе, но и активно принимать участие в сдаче норм ГТО. Восстановив лавочки и освещение, сквер смогут посещать не только дети и родители, но и люди пожилого возраста для прогулок в дневное и вечернее время. Восстановив клумбы и озеленив территорию, мы вернем красоту сквера, создадим условия для комфортного проживания населения, повысим позитивное отношение к Администрации района, города и губернии жителей микрорайона.</a:t>
          </a:r>
          <a:endParaRPr lang="ru-RU" sz="2000" i="1" dirty="0">
            <a:solidFill>
              <a:srgbClr val="FF0000"/>
            </a:solidFill>
          </a:endParaRPr>
        </a:p>
      </dgm:t>
    </dgm:pt>
    <dgm:pt modelId="{8397AD9A-BCB8-4FBF-A025-9E8EABD331B4}" type="parTrans" cxnId="{3BD09FD3-9F58-4DA2-B81A-C93B4AF02ED6}">
      <dgm:prSet/>
      <dgm:spPr/>
      <dgm:t>
        <a:bodyPr/>
        <a:lstStyle/>
        <a:p>
          <a:endParaRPr lang="ru-RU"/>
        </a:p>
      </dgm:t>
    </dgm:pt>
    <dgm:pt modelId="{D31A3DEE-758E-4A01-8566-8688BE3A4E13}" type="sibTrans" cxnId="{3BD09FD3-9F58-4DA2-B81A-C93B4AF02ED6}">
      <dgm:prSet/>
      <dgm:spPr/>
      <dgm:t>
        <a:bodyPr/>
        <a:lstStyle/>
        <a:p>
          <a:endParaRPr lang="ru-RU"/>
        </a:p>
      </dgm:t>
    </dgm:pt>
    <dgm:pt modelId="{FEA026AB-27AA-437B-87B5-496ED6A32A39}">
      <dgm:prSet custT="1"/>
      <dgm:spPr/>
      <dgm:t>
        <a:bodyPr/>
        <a:lstStyle/>
        <a:p>
          <a:pPr algn="just"/>
          <a:r>
            <a:rPr lang="ru-RU" sz="2000" i="1" dirty="0" smtClean="0">
              <a:solidFill>
                <a:srgbClr val="FF0000"/>
              </a:solidFill>
            </a:rPr>
            <a:t>Ученики школы и подростковых клубов смогут проводить на территории сквера занятия физической культуры, зарядки, веселые старты, соревнования. Появится возможность проводить общественно-значимые мероприятия микрорайона.</a:t>
          </a:r>
          <a:endParaRPr lang="ru-RU" sz="2000" i="1" dirty="0">
            <a:solidFill>
              <a:srgbClr val="FF0000"/>
            </a:solidFill>
          </a:endParaRPr>
        </a:p>
      </dgm:t>
    </dgm:pt>
    <dgm:pt modelId="{7AE87D73-64CA-44FC-96D1-2C23EFB6EF82}" type="parTrans" cxnId="{ADD01748-15A3-473B-BEEF-7372839295D9}">
      <dgm:prSet/>
      <dgm:spPr/>
      <dgm:t>
        <a:bodyPr/>
        <a:lstStyle/>
        <a:p>
          <a:endParaRPr lang="ru-RU"/>
        </a:p>
      </dgm:t>
    </dgm:pt>
    <dgm:pt modelId="{E1E6C716-1265-44B6-9E21-B9CBA36BC425}" type="sibTrans" cxnId="{ADD01748-15A3-473B-BEEF-7372839295D9}">
      <dgm:prSet/>
      <dgm:spPr/>
      <dgm:t>
        <a:bodyPr/>
        <a:lstStyle/>
        <a:p>
          <a:endParaRPr lang="ru-RU"/>
        </a:p>
      </dgm:t>
    </dgm:pt>
    <dgm:pt modelId="{4C437949-3394-400C-872F-8AD081084FDF}" type="pres">
      <dgm:prSet presAssocID="{216DF3C3-AC1C-4A61-B135-5FEA96E73E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1B854-F036-4E82-A24F-A95330486C28}" type="pres">
      <dgm:prSet presAssocID="{12A96BD3-F0D2-428B-AAA4-EC1CC8D82464}" presName="composite" presStyleCnt="0"/>
      <dgm:spPr/>
    </dgm:pt>
    <dgm:pt modelId="{A56542EC-2104-4DE4-98AF-EC4AD88E0249}" type="pres">
      <dgm:prSet presAssocID="{12A96BD3-F0D2-428B-AAA4-EC1CC8D82464}" presName="parentText" presStyleLbl="alignNode1" presStyleIdx="0" presStyleCnt="1" custScaleX="74603" custLinFactNeighborX="17940" custLinFactNeighborY="-65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AEB32-1A12-4071-8BD0-005303AC8E23}" type="pres">
      <dgm:prSet presAssocID="{12A96BD3-F0D2-428B-AAA4-EC1CC8D82464}" presName="descendantText" presStyleLbl="alignAcc1" presStyleIdx="0" presStyleCnt="1" custScaleY="143430" custLinFactNeighborX="1989" custLinFactNeighborY="11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C8C0A-5859-4ADD-8BD4-0405CFC85751}" type="presOf" srcId="{5180C471-933B-4578-A811-AB917D90C774}" destId="{0D7AEB32-1A12-4071-8BD0-005303AC8E23}" srcOrd="0" destOrd="0" presId="urn:microsoft.com/office/officeart/2005/8/layout/chevron2"/>
    <dgm:cxn modelId="{DA5A5EC7-9BA6-491B-B5BC-49C7D49F3EB3}" type="presOf" srcId="{216DF3C3-AC1C-4A61-B135-5FEA96E73E4F}" destId="{4C437949-3394-400C-872F-8AD081084FDF}" srcOrd="0" destOrd="0" presId="urn:microsoft.com/office/officeart/2005/8/layout/chevron2"/>
    <dgm:cxn modelId="{EE20B705-F88B-469C-AADC-522C65A58708}" type="presOf" srcId="{12A96BD3-F0D2-428B-AAA4-EC1CC8D82464}" destId="{A56542EC-2104-4DE4-98AF-EC4AD88E0249}" srcOrd="0" destOrd="0" presId="urn:microsoft.com/office/officeart/2005/8/layout/chevron2"/>
    <dgm:cxn modelId="{ADD01748-15A3-473B-BEEF-7372839295D9}" srcId="{12A96BD3-F0D2-428B-AAA4-EC1CC8D82464}" destId="{FEA026AB-27AA-437B-87B5-496ED6A32A39}" srcOrd="1" destOrd="0" parTransId="{7AE87D73-64CA-44FC-96D1-2C23EFB6EF82}" sibTransId="{E1E6C716-1265-44B6-9E21-B9CBA36BC425}"/>
    <dgm:cxn modelId="{3C1AF5C8-6726-4DD0-9C8B-8D5C49A8BEDC}" type="presOf" srcId="{FEA026AB-27AA-437B-87B5-496ED6A32A39}" destId="{0D7AEB32-1A12-4071-8BD0-005303AC8E23}" srcOrd="0" destOrd="1" presId="urn:microsoft.com/office/officeart/2005/8/layout/chevron2"/>
    <dgm:cxn modelId="{0089C1C0-3FC0-49FE-9618-93421AFF79F2}" srcId="{216DF3C3-AC1C-4A61-B135-5FEA96E73E4F}" destId="{12A96BD3-F0D2-428B-AAA4-EC1CC8D82464}" srcOrd="0" destOrd="0" parTransId="{DAA99C99-E756-4815-A426-393CEC53FD96}" sibTransId="{635FFCED-9D9B-4988-BD44-F1418D5C6FA1}"/>
    <dgm:cxn modelId="{3BD09FD3-9F58-4DA2-B81A-C93B4AF02ED6}" srcId="{12A96BD3-F0D2-428B-AAA4-EC1CC8D82464}" destId="{5180C471-933B-4578-A811-AB917D90C774}" srcOrd="0" destOrd="0" parTransId="{8397AD9A-BCB8-4FBF-A025-9E8EABD331B4}" sibTransId="{D31A3DEE-758E-4A01-8566-8688BE3A4E13}"/>
    <dgm:cxn modelId="{43277751-F2FC-43DB-A54B-50D5298071FA}" type="presParOf" srcId="{4C437949-3394-400C-872F-8AD081084FDF}" destId="{7A21B854-F036-4E82-A24F-A95330486C28}" srcOrd="0" destOrd="0" presId="urn:microsoft.com/office/officeart/2005/8/layout/chevron2"/>
    <dgm:cxn modelId="{C9A9829E-F785-4A27-A8F8-A8B51FBCF980}" type="presParOf" srcId="{7A21B854-F036-4E82-A24F-A95330486C28}" destId="{A56542EC-2104-4DE4-98AF-EC4AD88E0249}" srcOrd="0" destOrd="0" presId="urn:microsoft.com/office/officeart/2005/8/layout/chevron2"/>
    <dgm:cxn modelId="{00FC8C8B-88F1-4454-A3A9-5DB320D000CE}" type="presParOf" srcId="{7A21B854-F036-4E82-A24F-A95330486C28}" destId="{0D7AEB32-1A12-4071-8BD0-005303AC8E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6DF3C3-AC1C-4A61-B135-5FEA96E73E4F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2A96BD3-F0D2-428B-AAA4-EC1CC8D82464}">
      <dgm:prSet phldrT="[Текст]" custT="1"/>
      <dgm:spPr/>
      <dgm:t>
        <a:bodyPr/>
        <a:lstStyle/>
        <a:p>
          <a:r>
            <a:rPr lang="ru-RU" sz="2400" b="1" u="sng" dirty="0" smtClean="0"/>
            <a:t>Пункт 9</a:t>
          </a:r>
        </a:p>
        <a:p>
          <a:r>
            <a:rPr lang="ru-RU" sz="2400" b="1" u="none" dirty="0" smtClean="0"/>
            <a:t>Инициатор общественного проекта</a:t>
          </a:r>
          <a:endParaRPr lang="ru-RU" sz="2400" b="1" u="none" dirty="0"/>
        </a:p>
      </dgm:t>
    </dgm:pt>
    <dgm:pt modelId="{DAA99C99-E756-4815-A426-393CEC53FD96}" type="parTrans" cxnId="{0089C1C0-3FC0-49FE-9618-93421AFF79F2}">
      <dgm:prSet/>
      <dgm:spPr/>
      <dgm:t>
        <a:bodyPr/>
        <a:lstStyle/>
        <a:p>
          <a:endParaRPr lang="ru-RU"/>
        </a:p>
      </dgm:t>
    </dgm:pt>
    <dgm:pt modelId="{635FFCED-9D9B-4988-BD44-F1418D5C6FA1}" type="sibTrans" cxnId="{0089C1C0-3FC0-49FE-9618-93421AFF79F2}">
      <dgm:prSet/>
      <dgm:spPr/>
      <dgm:t>
        <a:bodyPr/>
        <a:lstStyle/>
        <a:p>
          <a:endParaRPr lang="ru-RU"/>
        </a:p>
      </dgm:t>
    </dgm:pt>
    <dgm:pt modelId="{5180C471-933B-4578-A811-AB917D90C774}">
      <dgm:prSet phldrT="[Текст]" custT="1"/>
      <dgm:spPr/>
      <dgm:t>
        <a:bodyPr/>
        <a:lstStyle/>
        <a:p>
          <a:r>
            <a:rPr lang="ru-RU" sz="2000" dirty="0" smtClean="0"/>
            <a:t>представительный орган муниципального образования;</a:t>
          </a:r>
          <a:endParaRPr lang="ru-RU" sz="2000" b="0" i="1" dirty="0">
            <a:solidFill>
              <a:schemeClr val="accent6"/>
            </a:solidFill>
          </a:endParaRPr>
        </a:p>
      </dgm:t>
    </dgm:pt>
    <dgm:pt modelId="{8397AD9A-BCB8-4FBF-A025-9E8EABD331B4}" type="parTrans" cxnId="{3BD09FD3-9F58-4DA2-B81A-C93B4AF02ED6}">
      <dgm:prSet/>
      <dgm:spPr/>
      <dgm:t>
        <a:bodyPr/>
        <a:lstStyle/>
        <a:p>
          <a:endParaRPr lang="ru-RU"/>
        </a:p>
      </dgm:t>
    </dgm:pt>
    <dgm:pt modelId="{D31A3DEE-758E-4A01-8566-8688BE3A4E13}" type="sibTrans" cxnId="{3BD09FD3-9F58-4DA2-B81A-C93B4AF02ED6}">
      <dgm:prSet/>
      <dgm:spPr/>
      <dgm:t>
        <a:bodyPr/>
        <a:lstStyle/>
        <a:p>
          <a:endParaRPr lang="ru-RU"/>
        </a:p>
      </dgm:t>
    </dgm:pt>
    <dgm:pt modelId="{1757B248-8669-42C2-8C17-154F716FA7F0}">
      <dgm:prSet custT="1"/>
      <dgm:spPr/>
      <dgm:t>
        <a:bodyPr/>
        <a:lstStyle/>
        <a:p>
          <a:r>
            <a:rPr lang="ru-RU" sz="2000" dirty="0" smtClean="0"/>
            <a:t>глава муниципального образования;</a:t>
          </a:r>
          <a:endParaRPr lang="ru-RU" sz="2000" dirty="0"/>
        </a:p>
      </dgm:t>
    </dgm:pt>
    <dgm:pt modelId="{04E5C185-1270-4109-A0E7-802A242FC9ED}" type="parTrans" cxnId="{E92A2A47-1A46-4856-945A-A778B7C37DB2}">
      <dgm:prSet/>
      <dgm:spPr/>
      <dgm:t>
        <a:bodyPr/>
        <a:lstStyle/>
        <a:p>
          <a:endParaRPr lang="ru-RU"/>
        </a:p>
      </dgm:t>
    </dgm:pt>
    <dgm:pt modelId="{D85D604E-3179-494B-A768-AE33C172213D}" type="sibTrans" cxnId="{E92A2A47-1A46-4856-945A-A778B7C37DB2}">
      <dgm:prSet/>
      <dgm:spPr/>
      <dgm:t>
        <a:bodyPr/>
        <a:lstStyle/>
        <a:p>
          <a:endParaRPr lang="ru-RU"/>
        </a:p>
      </dgm:t>
    </dgm:pt>
    <dgm:pt modelId="{5A22C033-13EE-4BCB-8A14-D0C53BFA8CA3}">
      <dgm:prSet custT="1"/>
      <dgm:spPr/>
      <dgm:t>
        <a:bodyPr/>
        <a:lstStyle/>
        <a:p>
          <a:r>
            <a:rPr lang="ru-RU" sz="2000" dirty="0" smtClean="0"/>
            <a:t>население муниципального образования на собраниях или конференциях;</a:t>
          </a:r>
          <a:endParaRPr lang="ru-RU" sz="2000" dirty="0"/>
        </a:p>
      </dgm:t>
    </dgm:pt>
    <dgm:pt modelId="{56CE6DA6-DC16-48C3-A38A-50AB82EF9FEB}" type="parTrans" cxnId="{BC08AFCD-A828-4B16-B71A-82DECEB1D4C0}">
      <dgm:prSet/>
      <dgm:spPr/>
      <dgm:t>
        <a:bodyPr/>
        <a:lstStyle/>
        <a:p>
          <a:endParaRPr lang="ru-RU"/>
        </a:p>
      </dgm:t>
    </dgm:pt>
    <dgm:pt modelId="{9E81705A-CD0E-4CB1-8A1C-A0CFF3268766}" type="sibTrans" cxnId="{BC08AFCD-A828-4B16-B71A-82DECEB1D4C0}">
      <dgm:prSet/>
      <dgm:spPr/>
      <dgm:t>
        <a:bodyPr/>
        <a:lstStyle/>
        <a:p>
          <a:endParaRPr lang="ru-RU"/>
        </a:p>
      </dgm:t>
    </dgm:pt>
    <dgm:pt modelId="{A4D69362-4C31-4DCE-805D-12BD2C7E6E08}">
      <dgm:prSet custT="1"/>
      <dgm:spPr/>
      <dgm:t>
        <a:bodyPr/>
        <a:lstStyle/>
        <a:p>
          <a:r>
            <a:rPr lang="ru-RU" sz="2000" smtClean="0"/>
            <a:t>территориальное общественное самоуправление;</a:t>
          </a:r>
          <a:endParaRPr lang="ru-RU" sz="2000"/>
        </a:p>
      </dgm:t>
    </dgm:pt>
    <dgm:pt modelId="{B611BB30-5800-4777-8C9A-87F6382A5927}" type="parTrans" cxnId="{7387F215-E5E9-4AD0-9F7D-8FB7B90E0CF7}">
      <dgm:prSet/>
      <dgm:spPr/>
      <dgm:t>
        <a:bodyPr/>
        <a:lstStyle/>
        <a:p>
          <a:endParaRPr lang="ru-RU"/>
        </a:p>
      </dgm:t>
    </dgm:pt>
    <dgm:pt modelId="{A678C4DA-1510-4A41-ACFA-6C8E5F2D691D}" type="sibTrans" cxnId="{7387F215-E5E9-4AD0-9F7D-8FB7B90E0CF7}">
      <dgm:prSet/>
      <dgm:spPr/>
      <dgm:t>
        <a:bodyPr/>
        <a:lstStyle/>
        <a:p>
          <a:endParaRPr lang="ru-RU"/>
        </a:p>
      </dgm:t>
    </dgm:pt>
    <dgm:pt modelId="{8DEFDAAC-8041-4B4B-911E-C07CC702BC66}">
      <dgm:prSet custT="1"/>
      <dgm:spPr/>
      <dgm:t>
        <a:bodyPr/>
        <a:lstStyle/>
        <a:p>
          <a:r>
            <a:rPr lang="ru-RU" sz="2000" dirty="0" smtClean="0"/>
            <a:t>территориальный общественный совет (в случае создания территориального общественного совета в муниципальном образовании Самарской области);</a:t>
          </a:r>
          <a:endParaRPr lang="ru-RU" sz="2000" dirty="0"/>
        </a:p>
      </dgm:t>
    </dgm:pt>
    <dgm:pt modelId="{F7495E18-E33A-4F4C-8B96-0CEC068A8BCE}" type="parTrans" cxnId="{C5EA30D0-1C90-443D-B602-8E9578B8C1DC}">
      <dgm:prSet/>
      <dgm:spPr/>
      <dgm:t>
        <a:bodyPr/>
        <a:lstStyle/>
        <a:p>
          <a:endParaRPr lang="ru-RU"/>
        </a:p>
      </dgm:t>
    </dgm:pt>
    <dgm:pt modelId="{1F05FD0F-39FD-4205-8D0A-44F0508D4D9F}" type="sibTrans" cxnId="{C5EA30D0-1C90-443D-B602-8E9578B8C1DC}">
      <dgm:prSet/>
      <dgm:spPr/>
      <dgm:t>
        <a:bodyPr/>
        <a:lstStyle/>
        <a:p>
          <a:endParaRPr lang="ru-RU"/>
        </a:p>
      </dgm:t>
    </dgm:pt>
    <dgm:pt modelId="{CC152A82-1A8B-48DB-B441-50C82C13E1B8}">
      <dgm:prSet custT="1"/>
      <dgm:spPr/>
      <dgm:t>
        <a:bodyPr/>
        <a:lstStyle/>
        <a:p>
          <a:r>
            <a:rPr lang="ru-RU" sz="2000" dirty="0" smtClean="0"/>
            <a:t>некоммерческая организация</a:t>
          </a:r>
          <a:endParaRPr lang="ru-RU" sz="2000" dirty="0"/>
        </a:p>
      </dgm:t>
    </dgm:pt>
    <dgm:pt modelId="{F4970060-4912-44B7-A6B8-C26FA6CFD56A}" type="parTrans" cxnId="{1DB45C14-9569-4560-8054-9721A7B7ACBD}">
      <dgm:prSet/>
      <dgm:spPr/>
      <dgm:t>
        <a:bodyPr/>
        <a:lstStyle/>
        <a:p>
          <a:endParaRPr lang="ru-RU"/>
        </a:p>
      </dgm:t>
    </dgm:pt>
    <dgm:pt modelId="{78FD7D25-8AD6-442D-8135-42C0FCF3B103}" type="sibTrans" cxnId="{1DB45C14-9569-4560-8054-9721A7B7ACBD}">
      <dgm:prSet/>
      <dgm:spPr/>
      <dgm:t>
        <a:bodyPr/>
        <a:lstStyle/>
        <a:p>
          <a:endParaRPr lang="ru-RU"/>
        </a:p>
      </dgm:t>
    </dgm:pt>
    <dgm:pt modelId="{4C437949-3394-400C-872F-8AD081084FDF}" type="pres">
      <dgm:prSet presAssocID="{216DF3C3-AC1C-4A61-B135-5FEA96E73E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1B854-F036-4E82-A24F-A95330486C28}" type="pres">
      <dgm:prSet presAssocID="{12A96BD3-F0D2-428B-AAA4-EC1CC8D82464}" presName="composite" presStyleCnt="0"/>
      <dgm:spPr/>
    </dgm:pt>
    <dgm:pt modelId="{A56542EC-2104-4DE4-98AF-EC4AD88E0249}" type="pres">
      <dgm:prSet presAssocID="{12A96BD3-F0D2-428B-AAA4-EC1CC8D82464}" presName="parentText" presStyleLbl="alignNode1" presStyleIdx="0" presStyleCnt="1" custLinFactNeighborX="-9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AEB32-1A12-4071-8BD0-005303AC8E23}" type="pres">
      <dgm:prSet presAssocID="{12A96BD3-F0D2-428B-AAA4-EC1CC8D82464}" presName="descendantText" presStyleLbl="alignAcc1" presStyleIdx="0" presStyleCnt="1" custLinFactNeighborX="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A2E5AA-DC15-469F-85D9-47B7F3CA1A93}" type="presOf" srcId="{1757B248-8669-42C2-8C17-154F716FA7F0}" destId="{0D7AEB32-1A12-4071-8BD0-005303AC8E23}" srcOrd="0" destOrd="1" presId="urn:microsoft.com/office/officeart/2005/8/layout/chevron2"/>
    <dgm:cxn modelId="{4A871FC9-8EFD-414C-8601-73EE37FE429A}" type="presOf" srcId="{CC152A82-1A8B-48DB-B441-50C82C13E1B8}" destId="{0D7AEB32-1A12-4071-8BD0-005303AC8E23}" srcOrd="0" destOrd="5" presId="urn:microsoft.com/office/officeart/2005/8/layout/chevron2"/>
    <dgm:cxn modelId="{B1A04D21-0CD5-496F-9EEE-33A2D94E9978}" type="presOf" srcId="{216DF3C3-AC1C-4A61-B135-5FEA96E73E4F}" destId="{4C437949-3394-400C-872F-8AD081084FDF}" srcOrd="0" destOrd="0" presId="urn:microsoft.com/office/officeart/2005/8/layout/chevron2"/>
    <dgm:cxn modelId="{D065B2CD-B5BD-43AC-8233-46BE02298DA0}" type="presOf" srcId="{5A22C033-13EE-4BCB-8A14-D0C53BFA8CA3}" destId="{0D7AEB32-1A12-4071-8BD0-005303AC8E23}" srcOrd="0" destOrd="2" presId="urn:microsoft.com/office/officeart/2005/8/layout/chevron2"/>
    <dgm:cxn modelId="{8C1D3888-271A-4979-9C58-E50037B99B71}" type="presOf" srcId="{12A96BD3-F0D2-428B-AAA4-EC1CC8D82464}" destId="{A56542EC-2104-4DE4-98AF-EC4AD88E0249}" srcOrd="0" destOrd="0" presId="urn:microsoft.com/office/officeart/2005/8/layout/chevron2"/>
    <dgm:cxn modelId="{0089C1C0-3FC0-49FE-9618-93421AFF79F2}" srcId="{216DF3C3-AC1C-4A61-B135-5FEA96E73E4F}" destId="{12A96BD3-F0D2-428B-AAA4-EC1CC8D82464}" srcOrd="0" destOrd="0" parTransId="{DAA99C99-E756-4815-A426-393CEC53FD96}" sibTransId="{635FFCED-9D9B-4988-BD44-F1418D5C6FA1}"/>
    <dgm:cxn modelId="{C1F0964D-C067-4DDB-BBB2-5BA18F59FAF7}" type="presOf" srcId="{A4D69362-4C31-4DCE-805D-12BD2C7E6E08}" destId="{0D7AEB32-1A12-4071-8BD0-005303AC8E23}" srcOrd="0" destOrd="3" presId="urn:microsoft.com/office/officeart/2005/8/layout/chevron2"/>
    <dgm:cxn modelId="{E92A2A47-1A46-4856-945A-A778B7C37DB2}" srcId="{12A96BD3-F0D2-428B-AAA4-EC1CC8D82464}" destId="{1757B248-8669-42C2-8C17-154F716FA7F0}" srcOrd="1" destOrd="0" parTransId="{04E5C185-1270-4109-A0E7-802A242FC9ED}" sibTransId="{D85D604E-3179-494B-A768-AE33C172213D}"/>
    <dgm:cxn modelId="{BC08AFCD-A828-4B16-B71A-82DECEB1D4C0}" srcId="{12A96BD3-F0D2-428B-AAA4-EC1CC8D82464}" destId="{5A22C033-13EE-4BCB-8A14-D0C53BFA8CA3}" srcOrd="2" destOrd="0" parTransId="{56CE6DA6-DC16-48C3-A38A-50AB82EF9FEB}" sibTransId="{9E81705A-CD0E-4CB1-8A1C-A0CFF3268766}"/>
    <dgm:cxn modelId="{7387F215-E5E9-4AD0-9F7D-8FB7B90E0CF7}" srcId="{12A96BD3-F0D2-428B-AAA4-EC1CC8D82464}" destId="{A4D69362-4C31-4DCE-805D-12BD2C7E6E08}" srcOrd="3" destOrd="0" parTransId="{B611BB30-5800-4777-8C9A-87F6382A5927}" sibTransId="{A678C4DA-1510-4A41-ACFA-6C8E5F2D691D}"/>
    <dgm:cxn modelId="{35FAEB7F-2357-470D-8971-FC33FB503BB0}" type="presOf" srcId="{5180C471-933B-4578-A811-AB917D90C774}" destId="{0D7AEB32-1A12-4071-8BD0-005303AC8E23}" srcOrd="0" destOrd="0" presId="urn:microsoft.com/office/officeart/2005/8/layout/chevron2"/>
    <dgm:cxn modelId="{1DB45C14-9569-4560-8054-9721A7B7ACBD}" srcId="{12A96BD3-F0D2-428B-AAA4-EC1CC8D82464}" destId="{CC152A82-1A8B-48DB-B441-50C82C13E1B8}" srcOrd="5" destOrd="0" parTransId="{F4970060-4912-44B7-A6B8-C26FA6CFD56A}" sibTransId="{78FD7D25-8AD6-442D-8135-42C0FCF3B103}"/>
    <dgm:cxn modelId="{EDD6C90A-82C2-42F5-804E-D37602AE882B}" type="presOf" srcId="{8DEFDAAC-8041-4B4B-911E-C07CC702BC66}" destId="{0D7AEB32-1A12-4071-8BD0-005303AC8E23}" srcOrd="0" destOrd="4" presId="urn:microsoft.com/office/officeart/2005/8/layout/chevron2"/>
    <dgm:cxn modelId="{C5EA30D0-1C90-443D-B602-8E9578B8C1DC}" srcId="{12A96BD3-F0D2-428B-AAA4-EC1CC8D82464}" destId="{8DEFDAAC-8041-4B4B-911E-C07CC702BC66}" srcOrd="4" destOrd="0" parTransId="{F7495E18-E33A-4F4C-8B96-0CEC068A8BCE}" sibTransId="{1F05FD0F-39FD-4205-8D0A-44F0508D4D9F}"/>
    <dgm:cxn modelId="{3BD09FD3-9F58-4DA2-B81A-C93B4AF02ED6}" srcId="{12A96BD3-F0D2-428B-AAA4-EC1CC8D82464}" destId="{5180C471-933B-4578-A811-AB917D90C774}" srcOrd="0" destOrd="0" parTransId="{8397AD9A-BCB8-4FBF-A025-9E8EABD331B4}" sibTransId="{D31A3DEE-758E-4A01-8566-8688BE3A4E13}"/>
    <dgm:cxn modelId="{A64F35BE-225A-4E73-8E9C-93CFBBC303B0}" type="presParOf" srcId="{4C437949-3394-400C-872F-8AD081084FDF}" destId="{7A21B854-F036-4E82-A24F-A95330486C28}" srcOrd="0" destOrd="0" presId="urn:microsoft.com/office/officeart/2005/8/layout/chevron2"/>
    <dgm:cxn modelId="{0DCED257-2D8D-46DA-83E1-6AEB2E00D2FF}" type="presParOf" srcId="{7A21B854-F036-4E82-A24F-A95330486C28}" destId="{A56542EC-2104-4DE4-98AF-EC4AD88E0249}" srcOrd="0" destOrd="0" presId="urn:microsoft.com/office/officeart/2005/8/layout/chevron2"/>
    <dgm:cxn modelId="{6A239906-9D93-4CCB-BB1D-8F2322640583}" type="presParOf" srcId="{7A21B854-F036-4E82-A24F-A95330486C28}" destId="{0D7AEB32-1A12-4071-8BD0-005303AC8E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6DF3C3-AC1C-4A61-B135-5FEA96E73E4F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2A96BD3-F0D2-428B-AAA4-EC1CC8D82464}">
      <dgm:prSet phldrT="[Текст]" custT="1"/>
      <dgm:spPr/>
      <dgm:t>
        <a:bodyPr/>
        <a:lstStyle/>
        <a:p>
          <a:r>
            <a:rPr lang="ru-RU" sz="2400" b="1" u="sng" dirty="0" smtClean="0"/>
            <a:t>Пункт 11</a:t>
          </a:r>
        </a:p>
        <a:p>
          <a:r>
            <a:rPr lang="ru-RU" sz="2400" b="1" u="none" dirty="0" smtClean="0"/>
            <a:t>Статус </a:t>
          </a:r>
        </a:p>
        <a:p>
          <a:r>
            <a:rPr lang="ru-RU" sz="2400" b="1" u="none" dirty="0" smtClean="0"/>
            <a:t>общественного проекта</a:t>
          </a:r>
          <a:endParaRPr lang="ru-RU" sz="2400" b="1" u="none" dirty="0"/>
        </a:p>
      </dgm:t>
    </dgm:pt>
    <dgm:pt modelId="{DAA99C99-E756-4815-A426-393CEC53FD96}" type="parTrans" cxnId="{0089C1C0-3FC0-49FE-9618-93421AFF79F2}">
      <dgm:prSet/>
      <dgm:spPr/>
      <dgm:t>
        <a:bodyPr/>
        <a:lstStyle/>
        <a:p>
          <a:endParaRPr lang="ru-RU"/>
        </a:p>
      </dgm:t>
    </dgm:pt>
    <dgm:pt modelId="{635FFCED-9D9B-4988-BD44-F1418D5C6FA1}" type="sibTrans" cxnId="{0089C1C0-3FC0-49FE-9618-93421AFF79F2}">
      <dgm:prSet/>
      <dgm:spPr/>
      <dgm:t>
        <a:bodyPr/>
        <a:lstStyle/>
        <a:p>
          <a:endParaRPr lang="ru-RU"/>
        </a:p>
      </dgm:t>
    </dgm:pt>
    <dgm:pt modelId="{5180C471-933B-4578-A811-AB917D90C774}">
      <dgm:prSet phldrT="[Текст]" custT="1"/>
      <dgm:spPr/>
      <dgm:t>
        <a:bodyPr/>
        <a:lstStyle/>
        <a:p>
          <a:r>
            <a:rPr lang="ru-RU" sz="2800" b="0" i="1" dirty="0" smtClean="0">
              <a:solidFill>
                <a:schemeClr val="accent6"/>
              </a:solidFill>
            </a:rPr>
            <a:t>На дворовой территории многоквартирных домов или домовладений</a:t>
          </a:r>
          <a:endParaRPr lang="ru-RU" sz="2800" b="0" i="1" dirty="0">
            <a:solidFill>
              <a:schemeClr val="accent6"/>
            </a:solidFill>
          </a:endParaRPr>
        </a:p>
      </dgm:t>
    </dgm:pt>
    <dgm:pt modelId="{8397AD9A-BCB8-4FBF-A025-9E8EABD331B4}" type="parTrans" cxnId="{3BD09FD3-9F58-4DA2-B81A-C93B4AF02ED6}">
      <dgm:prSet/>
      <dgm:spPr/>
      <dgm:t>
        <a:bodyPr/>
        <a:lstStyle/>
        <a:p>
          <a:endParaRPr lang="ru-RU"/>
        </a:p>
      </dgm:t>
    </dgm:pt>
    <dgm:pt modelId="{D31A3DEE-758E-4A01-8566-8688BE3A4E13}" type="sibTrans" cxnId="{3BD09FD3-9F58-4DA2-B81A-C93B4AF02ED6}">
      <dgm:prSet/>
      <dgm:spPr/>
      <dgm:t>
        <a:bodyPr/>
        <a:lstStyle/>
        <a:p>
          <a:endParaRPr lang="ru-RU"/>
        </a:p>
      </dgm:t>
    </dgm:pt>
    <dgm:pt modelId="{2836C8D8-F3A3-46D0-8811-968BBA25189A}">
      <dgm:prSet phldrT="[Текст]" custT="1"/>
      <dgm:spPr/>
      <dgm:t>
        <a:bodyPr/>
        <a:lstStyle/>
        <a:p>
          <a:r>
            <a:rPr lang="ru-RU" sz="2800" b="0" i="1" dirty="0" smtClean="0">
              <a:solidFill>
                <a:schemeClr val="accent6"/>
              </a:solidFill>
            </a:rPr>
            <a:t>Вне дворовой территории многоквартирных домов или домовладений</a:t>
          </a:r>
          <a:endParaRPr lang="ru-RU" sz="2800" b="0" i="1" dirty="0">
            <a:solidFill>
              <a:schemeClr val="accent6"/>
            </a:solidFill>
          </a:endParaRPr>
        </a:p>
      </dgm:t>
    </dgm:pt>
    <dgm:pt modelId="{F785F041-D315-48B4-AF70-280E26772B64}" type="parTrans" cxnId="{C6E0CAB3-A8C0-4A8F-80F0-22CAB65404CE}">
      <dgm:prSet/>
      <dgm:spPr/>
      <dgm:t>
        <a:bodyPr/>
        <a:lstStyle/>
        <a:p>
          <a:endParaRPr lang="ru-RU"/>
        </a:p>
      </dgm:t>
    </dgm:pt>
    <dgm:pt modelId="{DF26EEDE-E8A1-4822-B62C-573F4E93FD34}" type="sibTrans" cxnId="{C6E0CAB3-A8C0-4A8F-80F0-22CAB65404CE}">
      <dgm:prSet/>
      <dgm:spPr/>
      <dgm:t>
        <a:bodyPr/>
        <a:lstStyle/>
        <a:p>
          <a:endParaRPr lang="ru-RU"/>
        </a:p>
      </dgm:t>
    </dgm:pt>
    <dgm:pt modelId="{4C437949-3394-400C-872F-8AD081084FDF}" type="pres">
      <dgm:prSet presAssocID="{216DF3C3-AC1C-4A61-B135-5FEA96E73E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1B854-F036-4E82-A24F-A95330486C28}" type="pres">
      <dgm:prSet presAssocID="{12A96BD3-F0D2-428B-AAA4-EC1CC8D82464}" presName="composite" presStyleCnt="0"/>
      <dgm:spPr/>
    </dgm:pt>
    <dgm:pt modelId="{A56542EC-2104-4DE4-98AF-EC4AD88E0249}" type="pres">
      <dgm:prSet presAssocID="{12A96BD3-F0D2-428B-AAA4-EC1CC8D82464}" presName="parentText" presStyleLbl="alignNode1" presStyleIdx="0" presStyleCnt="1" custLinFactNeighborX="-9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AEB32-1A12-4071-8BD0-005303AC8E23}" type="pres">
      <dgm:prSet presAssocID="{12A96BD3-F0D2-428B-AAA4-EC1CC8D82464}" presName="descendantText" presStyleLbl="alignAcc1" presStyleIdx="0" presStyleCnt="1" custLinFactNeighborX="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E0CAB3-A8C0-4A8F-80F0-22CAB65404CE}" srcId="{12A96BD3-F0D2-428B-AAA4-EC1CC8D82464}" destId="{2836C8D8-F3A3-46D0-8811-968BBA25189A}" srcOrd="1" destOrd="0" parTransId="{F785F041-D315-48B4-AF70-280E26772B64}" sibTransId="{DF26EEDE-E8A1-4822-B62C-573F4E93FD34}"/>
    <dgm:cxn modelId="{281CFDE2-6293-4A67-BF12-2A5CE379A095}" type="presOf" srcId="{216DF3C3-AC1C-4A61-B135-5FEA96E73E4F}" destId="{4C437949-3394-400C-872F-8AD081084FDF}" srcOrd="0" destOrd="0" presId="urn:microsoft.com/office/officeart/2005/8/layout/chevron2"/>
    <dgm:cxn modelId="{00AD1B3D-5E7A-4B08-ABDC-077983CF94E2}" type="presOf" srcId="{12A96BD3-F0D2-428B-AAA4-EC1CC8D82464}" destId="{A56542EC-2104-4DE4-98AF-EC4AD88E0249}" srcOrd="0" destOrd="0" presId="urn:microsoft.com/office/officeart/2005/8/layout/chevron2"/>
    <dgm:cxn modelId="{471CE6B7-7793-4B59-B5E9-893CA7923364}" type="presOf" srcId="{5180C471-933B-4578-A811-AB917D90C774}" destId="{0D7AEB32-1A12-4071-8BD0-005303AC8E23}" srcOrd="0" destOrd="0" presId="urn:microsoft.com/office/officeart/2005/8/layout/chevron2"/>
    <dgm:cxn modelId="{9D4F7D95-F217-4F5D-9094-06011D08BF6F}" type="presOf" srcId="{2836C8D8-F3A3-46D0-8811-968BBA25189A}" destId="{0D7AEB32-1A12-4071-8BD0-005303AC8E23}" srcOrd="0" destOrd="1" presId="urn:microsoft.com/office/officeart/2005/8/layout/chevron2"/>
    <dgm:cxn modelId="{0089C1C0-3FC0-49FE-9618-93421AFF79F2}" srcId="{216DF3C3-AC1C-4A61-B135-5FEA96E73E4F}" destId="{12A96BD3-F0D2-428B-AAA4-EC1CC8D82464}" srcOrd="0" destOrd="0" parTransId="{DAA99C99-E756-4815-A426-393CEC53FD96}" sibTransId="{635FFCED-9D9B-4988-BD44-F1418D5C6FA1}"/>
    <dgm:cxn modelId="{3BD09FD3-9F58-4DA2-B81A-C93B4AF02ED6}" srcId="{12A96BD3-F0D2-428B-AAA4-EC1CC8D82464}" destId="{5180C471-933B-4578-A811-AB917D90C774}" srcOrd="0" destOrd="0" parTransId="{8397AD9A-BCB8-4FBF-A025-9E8EABD331B4}" sibTransId="{D31A3DEE-758E-4A01-8566-8688BE3A4E13}"/>
    <dgm:cxn modelId="{72E999FE-D12F-471E-8270-CC62AFB972A0}" type="presParOf" srcId="{4C437949-3394-400C-872F-8AD081084FDF}" destId="{7A21B854-F036-4E82-A24F-A95330486C28}" srcOrd="0" destOrd="0" presId="urn:microsoft.com/office/officeart/2005/8/layout/chevron2"/>
    <dgm:cxn modelId="{C4BF2D04-A85B-4EB4-B718-E3AC2BACFEB5}" type="presParOf" srcId="{7A21B854-F036-4E82-A24F-A95330486C28}" destId="{A56542EC-2104-4DE4-98AF-EC4AD88E0249}" srcOrd="0" destOrd="0" presId="urn:microsoft.com/office/officeart/2005/8/layout/chevron2"/>
    <dgm:cxn modelId="{F0386A6B-5508-4684-A3C3-3408BCF96DF8}" type="presParOf" srcId="{7A21B854-F036-4E82-A24F-A95330486C28}" destId="{0D7AEB32-1A12-4071-8BD0-005303AC8E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42EC-2104-4DE4-98AF-EC4AD88E0249}">
      <dsp:nvSpPr>
        <dsp:cNvPr id="0" name=""/>
        <dsp:cNvSpPr/>
      </dsp:nvSpPr>
      <dsp:spPr>
        <a:xfrm rot="5400000">
          <a:off x="-333235" y="323568"/>
          <a:ext cx="2307836" cy="16672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9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Пункт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bg1"/>
              </a:solidFill>
            </a:rPr>
            <a:t>Городской округ/муниципальный район</a:t>
          </a:r>
          <a:endParaRPr lang="ru-RU" sz="1600" b="1" i="0" kern="1200" dirty="0">
            <a:solidFill>
              <a:schemeClr val="bg1"/>
            </a:solidFill>
          </a:endParaRPr>
        </a:p>
      </dsp:txBody>
      <dsp:txXfrm rot="-5400000">
        <a:off x="-12939" y="836896"/>
        <a:ext cx="1667245" cy="640591"/>
      </dsp:txXfrm>
    </dsp:sp>
    <dsp:sp modelId="{0D7AEB32-1A12-4071-8BD0-005303AC8E23}">
      <dsp:nvSpPr>
        <dsp:cNvPr id="0" name=""/>
        <dsp:cNvSpPr/>
      </dsp:nvSpPr>
      <dsp:spPr>
        <a:xfrm rot="5400000">
          <a:off x="5726532" y="-4075881"/>
          <a:ext cx="1500882" cy="9652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Пример заполнения:</a:t>
          </a:r>
          <a:br>
            <a:rPr lang="ru-RU" sz="2800" kern="1200" dirty="0" smtClean="0"/>
          </a:br>
          <a:r>
            <a:rPr lang="ru-RU" sz="2800" i="1" kern="1200" dirty="0" smtClean="0">
              <a:solidFill>
                <a:srgbClr val="FF0000"/>
              </a:solidFill>
            </a:rPr>
            <a:t>Городской округ Самара</a:t>
          </a:r>
          <a:endParaRPr lang="ru-RU" sz="2800" i="1" kern="1200" dirty="0">
            <a:solidFill>
              <a:srgbClr val="FF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i="1" kern="1200" dirty="0" smtClean="0">
              <a:solidFill>
                <a:srgbClr val="FF0000"/>
              </a:solidFill>
            </a:rPr>
            <a:t>Муниципальный район </a:t>
          </a:r>
          <a:r>
            <a:rPr lang="ru-RU" sz="2800" i="1" kern="1200" dirty="0" err="1" smtClean="0">
              <a:solidFill>
                <a:srgbClr val="FF0000"/>
              </a:solidFill>
            </a:rPr>
            <a:t>Шигонский</a:t>
          </a:r>
          <a:endParaRPr lang="ru-RU" sz="2800" i="1" kern="1200" dirty="0">
            <a:solidFill>
              <a:srgbClr val="FF0000"/>
            </a:solidFill>
          </a:endParaRPr>
        </a:p>
      </dsp:txBody>
      <dsp:txXfrm rot="-5400000">
        <a:off x="1650650" y="73268"/>
        <a:ext cx="9579381" cy="1354348"/>
      </dsp:txXfrm>
    </dsp:sp>
    <dsp:sp modelId="{0070A0C1-85E0-430F-B83B-B3A58469A572}">
      <dsp:nvSpPr>
        <dsp:cNvPr id="0" name=""/>
        <dsp:cNvSpPr/>
      </dsp:nvSpPr>
      <dsp:spPr>
        <a:xfrm rot="5400000">
          <a:off x="-333235" y="2442741"/>
          <a:ext cx="2307836" cy="16672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90000"/>
              <a:hueOff val="0"/>
              <a:satOff val="0"/>
              <a:lumOff val="0"/>
              <a:alphaOff val="-2000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Пункт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/>
            <a:t>Внутригородской район/поселение</a:t>
          </a:r>
          <a:endParaRPr lang="ru-RU" sz="1400" b="1" i="0" kern="1200" dirty="0">
            <a:solidFill>
              <a:schemeClr val="bg1"/>
            </a:solidFill>
          </a:endParaRPr>
        </a:p>
      </dsp:txBody>
      <dsp:txXfrm rot="-5400000">
        <a:off x="-12939" y="2956069"/>
        <a:ext cx="1667245" cy="640591"/>
      </dsp:txXfrm>
    </dsp:sp>
    <dsp:sp modelId="{D65F84AF-C93C-4336-BB0D-DD32B7296E37}">
      <dsp:nvSpPr>
        <dsp:cNvPr id="0" name=""/>
        <dsp:cNvSpPr/>
      </dsp:nvSpPr>
      <dsp:spPr>
        <a:xfrm rot="5400000">
          <a:off x="5795271" y="-2044400"/>
          <a:ext cx="1500093" cy="9833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Пример заполнения для внутригородских районов:</a:t>
          </a:r>
          <a:endParaRPr lang="ru-RU" sz="2200" i="1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dirty="0" smtClean="0">
              <a:solidFill>
                <a:srgbClr val="FF0000"/>
              </a:solidFill>
            </a:rPr>
            <a:t>Ленинский внутригородской район</a:t>
          </a:r>
          <a:endParaRPr lang="ru-RU" sz="2200" i="1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Пример заполнения для поселений:</a:t>
          </a:r>
          <a:endParaRPr lang="ru-RU" sz="2200" i="1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dirty="0" smtClean="0">
              <a:solidFill>
                <a:srgbClr val="FF0000"/>
              </a:solidFill>
            </a:rPr>
            <a:t>Сельское поселение </a:t>
          </a:r>
          <a:r>
            <a:rPr lang="ru-RU" sz="2200" i="1" kern="1200" dirty="0" err="1" smtClean="0">
              <a:solidFill>
                <a:srgbClr val="FF0000"/>
              </a:solidFill>
            </a:rPr>
            <a:t>Малячкино</a:t>
          </a:r>
          <a:endParaRPr lang="ru-RU" sz="2200" i="1" kern="1200" dirty="0">
            <a:solidFill>
              <a:srgbClr val="FF0000"/>
            </a:solidFill>
          </a:endParaRPr>
        </a:p>
      </dsp:txBody>
      <dsp:txXfrm rot="-5400000">
        <a:off x="1628425" y="2195675"/>
        <a:ext cx="9760557" cy="1353635"/>
      </dsp:txXfrm>
    </dsp:sp>
    <dsp:sp modelId="{3CACD1CD-6939-462D-9162-99EE18E06F66}">
      <dsp:nvSpPr>
        <dsp:cNvPr id="0" name=""/>
        <dsp:cNvSpPr/>
      </dsp:nvSpPr>
      <dsp:spPr>
        <a:xfrm rot="5400000">
          <a:off x="-333235" y="4561914"/>
          <a:ext cx="2307836" cy="16672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90000"/>
              <a:hueOff val="0"/>
              <a:satOff val="0"/>
              <a:lumOff val="0"/>
              <a:alphaOff val="-4000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Пункт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/>
            <a:t>Населенный пункт</a:t>
          </a:r>
          <a:endParaRPr lang="ru-RU" sz="1400" b="1" i="0" kern="1200" dirty="0">
            <a:solidFill>
              <a:schemeClr val="bg1"/>
            </a:solidFill>
          </a:endParaRPr>
        </a:p>
      </dsp:txBody>
      <dsp:txXfrm rot="-5400000">
        <a:off x="-12939" y="5075242"/>
        <a:ext cx="1667245" cy="640591"/>
      </dsp:txXfrm>
    </dsp:sp>
    <dsp:sp modelId="{2CE09682-2350-411F-B76D-AB9200914F3C}">
      <dsp:nvSpPr>
        <dsp:cNvPr id="0" name=""/>
        <dsp:cNvSpPr/>
      </dsp:nvSpPr>
      <dsp:spPr>
        <a:xfrm rot="5400000">
          <a:off x="5795271" y="74772"/>
          <a:ext cx="1500093" cy="9833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Пример заполнения для поселений:</a:t>
          </a:r>
          <a:endParaRPr lang="ru-RU" sz="2200" i="1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dirty="0" smtClean="0">
              <a:solidFill>
                <a:srgbClr val="FF0000"/>
              </a:solidFill>
            </a:rPr>
            <a:t>Село </a:t>
          </a:r>
          <a:r>
            <a:rPr lang="ru-RU" sz="2200" i="1" kern="1200" dirty="0" err="1" smtClean="0">
              <a:solidFill>
                <a:srgbClr val="FF0000"/>
              </a:solidFill>
            </a:rPr>
            <a:t>Малячкино</a:t>
          </a:r>
          <a:endParaRPr lang="ru-RU" sz="2200" i="1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 rot="-5400000">
        <a:off x="1628425" y="4314848"/>
        <a:ext cx="9760557" cy="1353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42EC-2104-4DE4-98AF-EC4AD88E0249}">
      <dsp:nvSpPr>
        <dsp:cNvPr id="0" name=""/>
        <dsp:cNvSpPr/>
      </dsp:nvSpPr>
      <dsp:spPr>
        <a:xfrm rot="5400000">
          <a:off x="-918101" y="918101"/>
          <a:ext cx="6120680" cy="428447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9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Пункт 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Наименование проекта</a:t>
          </a:r>
          <a:endParaRPr lang="ru-RU" sz="2400" b="1" u="none" kern="1200" dirty="0"/>
        </a:p>
      </dsp:txBody>
      <dsp:txXfrm rot="-5400000">
        <a:off x="1" y="2142237"/>
        <a:ext cx="4284476" cy="1836204"/>
      </dsp:txXfrm>
    </dsp:sp>
    <dsp:sp modelId="{0D7AEB32-1A12-4071-8BD0-005303AC8E23}">
      <dsp:nvSpPr>
        <dsp:cNvPr id="0" name=""/>
        <dsp:cNvSpPr/>
      </dsp:nvSpPr>
      <dsp:spPr>
        <a:xfrm rot="5400000">
          <a:off x="5849925" y="-1593176"/>
          <a:ext cx="3978442" cy="71647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i="1" kern="1200" dirty="0" smtClean="0">
              <a:solidFill>
                <a:srgbClr val="FF0000"/>
              </a:solidFill>
            </a:rPr>
            <a:t>«Алиса в стране чудес» - установка детской площадки по ул. Владимирская</a:t>
          </a:r>
          <a:endParaRPr lang="ru-RU" sz="3700" i="1" kern="1200" dirty="0">
            <a:solidFill>
              <a:srgbClr val="FF0000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i="1" kern="1200" dirty="0" smtClean="0">
              <a:solidFill>
                <a:srgbClr val="FF0000"/>
              </a:solidFill>
            </a:rPr>
            <a:t>«Солнечный городок» - благоустройство парка отдыха в селе Васильевка  </a:t>
          </a:r>
          <a:endParaRPr lang="ru-RU" sz="3700" i="1" kern="1200" dirty="0">
            <a:solidFill>
              <a:srgbClr val="FF0000"/>
            </a:solidFill>
          </a:endParaRPr>
        </a:p>
      </dsp:txBody>
      <dsp:txXfrm rot="-5400000">
        <a:off x="4256749" y="194212"/>
        <a:ext cx="6970583" cy="3590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42EC-2104-4DE4-98AF-EC4AD88E0249}">
      <dsp:nvSpPr>
        <dsp:cNvPr id="0" name=""/>
        <dsp:cNvSpPr/>
      </dsp:nvSpPr>
      <dsp:spPr>
        <a:xfrm rot="5400000">
          <a:off x="-840848" y="846331"/>
          <a:ext cx="5605659" cy="3923961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9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Пункт 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Адрес или географические координаты объекта общественной инфраструктуры</a:t>
          </a:r>
          <a:endParaRPr lang="ru-RU" sz="2400" b="1" u="none" kern="1200" dirty="0"/>
        </a:p>
      </dsp:txBody>
      <dsp:txXfrm rot="-5400000">
        <a:off x="2" y="1967463"/>
        <a:ext cx="3923961" cy="1681698"/>
      </dsp:txXfrm>
    </dsp:sp>
    <dsp:sp modelId="{0D7AEB32-1A12-4071-8BD0-005303AC8E23}">
      <dsp:nvSpPr>
        <dsp:cNvPr id="0" name=""/>
        <dsp:cNvSpPr/>
      </dsp:nvSpPr>
      <dsp:spPr>
        <a:xfrm rot="5400000">
          <a:off x="5656069" y="-1754355"/>
          <a:ext cx="3645594" cy="7165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i="1" kern="1200" dirty="0" smtClean="0">
              <a:solidFill>
                <a:srgbClr val="FF0000"/>
              </a:solidFill>
            </a:rPr>
            <a:t>Земельные участки около домов ул. Полевая, д.1-2; ул. Советская, 127; ул. Красноармейская, 51.</a:t>
          </a:r>
          <a:endParaRPr lang="ru-RU" sz="4800" i="1" kern="1200" dirty="0">
            <a:solidFill>
              <a:srgbClr val="FF0000"/>
            </a:solidFill>
          </a:endParaRPr>
        </a:p>
      </dsp:txBody>
      <dsp:txXfrm rot="-5400000">
        <a:off x="3896232" y="183445"/>
        <a:ext cx="6987307" cy="3289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42EC-2104-4DE4-98AF-EC4AD88E0249}">
      <dsp:nvSpPr>
        <dsp:cNvPr id="0" name=""/>
        <dsp:cNvSpPr/>
      </dsp:nvSpPr>
      <dsp:spPr>
        <a:xfrm rot="5400000">
          <a:off x="-845163" y="884601"/>
          <a:ext cx="5897342" cy="4128139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9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Пункт 6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Краткое описание проекта</a:t>
          </a:r>
          <a:endParaRPr lang="ru-RU" sz="2400" b="1" u="none" kern="1200" dirty="0"/>
        </a:p>
      </dsp:txBody>
      <dsp:txXfrm rot="-5400000">
        <a:off x="39439" y="2064070"/>
        <a:ext cx="4128139" cy="1769203"/>
      </dsp:txXfrm>
    </dsp:sp>
    <dsp:sp modelId="{0D7AEB32-1A12-4071-8BD0-005303AC8E23}">
      <dsp:nvSpPr>
        <dsp:cNvPr id="0" name=""/>
        <dsp:cNvSpPr/>
      </dsp:nvSpPr>
      <dsp:spPr>
        <a:xfrm rot="5400000">
          <a:off x="5597298" y="-1418371"/>
          <a:ext cx="4703195" cy="7544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i="1" kern="1200" dirty="0">
            <a:solidFill>
              <a:schemeClr val="accent6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 smtClean="0">
              <a:solidFill>
                <a:schemeClr val="accent6"/>
              </a:solidFill>
            </a:rPr>
            <a:t>В парке будут обустроены </a:t>
          </a:r>
          <a:r>
            <a:rPr lang="ru-RU" sz="2500" i="1" kern="1200" dirty="0">
              <a:solidFill>
                <a:schemeClr val="accent6"/>
              </a:solidFill>
            </a:rPr>
            <a:t>асфальтированные дорожки, установлена детская </a:t>
          </a:r>
          <a:r>
            <a:rPr lang="ru-RU" sz="2500" i="1" kern="1200" dirty="0" smtClean="0">
              <a:solidFill>
                <a:schemeClr val="accent6"/>
              </a:solidFill>
            </a:rPr>
            <a:t>площадка, </a:t>
          </a:r>
          <a:r>
            <a:rPr lang="ru-RU" sz="2500" i="1" kern="1200" dirty="0">
              <a:solidFill>
                <a:schemeClr val="accent6"/>
              </a:solidFill>
            </a:rPr>
            <a:t>тренажеры, скамейки,  </a:t>
          </a:r>
          <a:r>
            <a:rPr lang="ru-RU" sz="2500" i="1" kern="1200" dirty="0" smtClean="0">
              <a:solidFill>
                <a:schemeClr val="accent6"/>
              </a:solidFill>
            </a:rPr>
            <a:t>новая </a:t>
          </a:r>
          <a:r>
            <a:rPr lang="ru-RU" sz="2500" i="1" kern="1200" dirty="0">
              <a:solidFill>
                <a:schemeClr val="accent6"/>
              </a:solidFill>
            </a:rPr>
            <a:t>изгородь, урны для мусора и оформлена арка с названием </a:t>
          </a:r>
          <a:r>
            <a:rPr lang="ru-RU" sz="2500" i="1" kern="1200" dirty="0" smtClean="0">
              <a:solidFill>
                <a:schemeClr val="accent6"/>
              </a:solidFill>
            </a:rPr>
            <a:t>парка</a:t>
          </a:r>
          <a:endParaRPr lang="ru-RU" sz="2500" i="1" kern="1200" dirty="0">
            <a:solidFill>
              <a:schemeClr val="accent6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 smtClean="0">
              <a:solidFill>
                <a:schemeClr val="accent6"/>
              </a:solidFill>
            </a:rPr>
            <a:t>Приобретение танцевальных костюмов (национальных, спортивных и др.) для младшей, средней и старшей танцевальных групп сельского дома культуры с. Просвет</a:t>
          </a:r>
          <a:endParaRPr lang="ru-RU" sz="2500" i="1" kern="1200" dirty="0">
            <a:solidFill>
              <a:schemeClr val="accent6"/>
            </a:solidFill>
          </a:endParaRPr>
        </a:p>
      </dsp:txBody>
      <dsp:txXfrm rot="-5400000">
        <a:off x="4176728" y="231791"/>
        <a:ext cx="7314746" cy="42440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42EC-2104-4DE4-98AF-EC4AD88E0249}">
      <dsp:nvSpPr>
        <dsp:cNvPr id="0" name=""/>
        <dsp:cNvSpPr/>
      </dsp:nvSpPr>
      <dsp:spPr>
        <a:xfrm rot="5400000">
          <a:off x="-1158512" y="1158512"/>
          <a:ext cx="5616624" cy="329960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9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Пункт 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Проблема, на решение которой направлен проект</a:t>
          </a:r>
          <a:endParaRPr lang="ru-RU" sz="2400" b="1" u="none" kern="1200" dirty="0"/>
        </a:p>
      </dsp:txBody>
      <dsp:txXfrm rot="-5400000">
        <a:off x="0" y="1649800"/>
        <a:ext cx="3299600" cy="2317024"/>
      </dsp:txXfrm>
    </dsp:sp>
    <dsp:sp modelId="{0D7AEB32-1A12-4071-8BD0-005303AC8E23}">
      <dsp:nvSpPr>
        <dsp:cNvPr id="0" name=""/>
        <dsp:cNvSpPr/>
      </dsp:nvSpPr>
      <dsp:spPr>
        <a:xfrm rot="5400000">
          <a:off x="3771733" y="-491287"/>
          <a:ext cx="3966824" cy="4949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i="1" kern="1200" dirty="0" err="1" smtClean="0">
              <a:solidFill>
                <a:schemeClr val="accent6"/>
              </a:solidFill>
            </a:rPr>
            <a:t>Неудовлетворитель-ное</a:t>
          </a:r>
          <a:r>
            <a:rPr lang="ru-RU" sz="3200" i="1" kern="1200" dirty="0" smtClean="0">
              <a:solidFill>
                <a:schemeClr val="accent6"/>
              </a:solidFill>
            </a:rPr>
            <a:t>  состояние  сквера: отсутствие мест для отдыха, урн для мусора, детской площадки</a:t>
          </a:r>
          <a:endParaRPr lang="ru-RU" sz="3200" i="1" kern="1200" dirty="0">
            <a:solidFill>
              <a:schemeClr val="accent6"/>
            </a:solidFill>
          </a:endParaRPr>
        </a:p>
      </dsp:txBody>
      <dsp:txXfrm rot="-5400000">
        <a:off x="3280446" y="193644"/>
        <a:ext cx="4755755" cy="35795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42EC-2104-4DE4-98AF-EC4AD88E0249}">
      <dsp:nvSpPr>
        <dsp:cNvPr id="0" name=""/>
        <dsp:cNvSpPr/>
      </dsp:nvSpPr>
      <dsp:spPr>
        <a:xfrm rot="5400000">
          <a:off x="-1009771" y="2161918"/>
          <a:ext cx="5671414" cy="221170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9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Пункт 8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Обоснование социальной значимости общественного проекта</a:t>
          </a:r>
          <a:endParaRPr lang="ru-RU" sz="2400" b="1" u="none" kern="1200" dirty="0"/>
        </a:p>
      </dsp:txBody>
      <dsp:txXfrm rot="-5400000">
        <a:off x="720086" y="1537911"/>
        <a:ext cx="2211700" cy="3459714"/>
      </dsp:txXfrm>
    </dsp:sp>
    <dsp:sp modelId="{0D7AEB32-1A12-4071-8BD0-005303AC8E23}">
      <dsp:nvSpPr>
        <dsp:cNvPr id="0" name=""/>
        <dsp:cNvSpPr/>
      </dsp:nvSpPr>
      <dsp:spPr>
        <a:xfrm rot="5400000">
          <a:off x="4728358" y="-1343991"/>
          <a:ext cx="5292600" cy="8844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solidFill>
                <a:srgbClr val="FF0000"/>
              </a:solidFill>
            </a:rPr>
            <a:t>Поставив ограждения вдоль домов, тем самым будет создано препятствие для заезда машин на территорию сквера. Заменив полностью асфальтовое покрытие и установив детскую площадку, сквер привлечет на свою территорию родителей с детьми дошкольного и младшего школьного возраста. Установив спортивную площадку дети и взрослые смогут не только заниматься спортом на свежем воздухе, но и активно принимать участие в сдаче норм ГТО. Восстановив лавочки и освещение, сквер смогут посещать не только дети и родители, но и люди пожилого возраста для прогулок в дневное и вечернее время. Восстановив клумбы и озеленив территорию, мы вернем красоту сквера, создадим условия для комфортного проживания населения, повысим позитивное отношение к Администрации района, города и губернии жителей микрорайона.</a:t>
          </a:r>
          <a:endParaRPr lang="ru-RU" sz="2000" i="1" kern="1200" dirty="0">
            <a:solidFill>
              <a:srgbClr val="FF0000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solidFill>
                <a:srgbClr val="FF0000"/>
              </a:solidFill>
            </a:rPr>
            <a:t>Ученики школы и подростковых клубов смогут проводить на территории сквера занятия физической культуры, зарядки, веселые старты, соревнования. Появится возможность проводить общественно-значимые мероприятия микрорайона.</a:t>
          </a:r>
          <a:endParaRPr lang="ru-RU" sz="2000" i="1" kern="1200" dirty="0">
            <a:solidFill>
              <a:srgbClr val="FF0000"/>
            </a:solidFill>
          </a:endParaRPr>
        </a:p>
      </dsp:txBody>
      <dsp:txXfrm rot="-5400000">
        <a:off x="2952317" y="690413"/>
        <a:ext cx="8586321" cy="47758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42EC-2104-4DE4-98AF-EC4AD88E0249}">
      <dsp:nvSpPr>
        <dsp:cNvPr id="0" name=""/>
        <dsp:cNvSpPr/>
      </dsp:nvSpPr>
      <dsp:spPr>
        <a:xfrm rot="5400000">
          <a:off x="-842493" y="842493"/>
          <a:ext cx="5616624" cy="39316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9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Пункт 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Инициатор общественного проекта</a:t>
          </a:r>
          <a:endParaRPr lang="ru-RU" sz="2400" b="1" u="none" kern="1200" dirty="0"/>
        </a:p>
      </dsp:txBody>
      <dsp:txXfrm rot="-5400000">
        <a:off x="1" y="1965817"/>
        <a:ext cx="3931636" cy="1684988"/>
      </dsp:txXfrm>
    </dsp:sp>
    <dsp:sp modelId="{0D7AEB32-1A12-4071-8BD0-005303AC8E23}">
      <dsp:nvSpPr>
        <dsp:cNvPr id="0" name=""/>
        <dsp:cNvSpPr/>
      </dsp:nvSpPr>
      <dsp:spPr>
        <a:xfrm rot="5400000">
          <a:off x="5577019" y="-1645382"/>
          <a:ext cx="3650805" cy="69415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представительный орган муниципального образования;</a:t>
          </a:r>
          <a:endParaRPr lang="ru-RU" sz="2000" b="0" i="1" kern="1200" dirty="0">
            <a:solidFill>
              <a:schemeClr val="accent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глава муниципального образования;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население муниципального образования на собраниях или конференциях;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территориальное общественное самоуправление;</a:t>
          </a:r>
          <a:endParaRPr lang="ru-RU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территориальный общественный совет (в случае создания территориального общественного совета в муниципальном образовании Самарской области);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некоммерческая организация</a:t>
          </a:r>
          <a:endParaRPr lang="ru-RU" sz="2000" kern="1200" dirty="0"/>
        </a:p>
      </dsp:txBody>
      <dsp:txXfrm rot="-5400000">
        <a:off x="3931636" y="178219"/>
        <a:ext cx="6763353" cy="32943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42EC-2104-4DE4-98AF-EC4AD88E0249}">
      <dsp:nvSpPr>
        <dsp:cNvPr id="0" name=""/>
        <dsp:cNvSpPr/>
      </dsp:nvSpPr>
      <dsp:spPr>
        <a:xfrm rot="5400000">
          <a:off x="-842493" y="842493"/>
          <a:ext cx="5616624" cy="39316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9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Пункт 11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Статус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общественного проекта</a:t>
          </a:r>
          <a:endParaRPr lang="ru-RU" sz="2400" b="1" u="none" kern="1200" dirty="0"/>
        </a:p>
      </dsp:txBody>
      <dsp:txXfrm rot="-5400000">
        <a:off x="1" y="1965817"/>
        <a:ext cx="3931636" cy="1684988"/>
      </dsp:txXfrm>
    </dsp:sp>
    <dsp:sp modelId="{0D7AEB32-1A12-4071-8BD0-005303AC8E23}">
      <dsp:nvSpPr>
        <dsp:cNvPr id="0" name=""/>
        <dsp:cNvSpPr/>
      </dsp:nvSpPr>
      <dsp:spPr>
        <a:xfrm rot="5400000">
          <a:off x="5649027" y="-1717390"/>
          <a:ext cx="3650805" cy="7085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1" kern="1200" dirty="0" smtClean="0">
              <a:solidFill>
                <a:schemeClr val="accent6"/>
              </a:solidFill>
            </a:rPr>
            <a:t>На дворовой территории многоквартирных домов или домовладений</a:t>
          </a:r>
          <a:endParaRPr lang="ru-RU" sz="2800" b="0" i="1" kern="1200" dirty="0">
            <a:solidFill>
              <a:schemeClr val="accent6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1" kern="1200" dirty="0" smtClean="0">
              <a:solidFill>
                <a:schemeClr val="accent6"/>
              </a:solidFill>
            </a:rPr>
            <a:t>Вне дворовой территории многоквартирных домов или домовладений</a:t>
          </a:r>
          <a:endParaRPr lang="ru-RU" sz="2800" b="0" i="1" kern="1200" dirty="0">
            <a:solidFill>
              <a:schemeClr val="accent6"/>
            </a:solidFill>
          </a:endParaRPr>
        </a:p>
      </dsp:txBody>
      <dsp:txXfrm rot="-5400000">
        <a:off x="3931636" y="178219"/>
        <a:ext cx="6907369" cy="329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7DC8236-AFC1-4E8B-A34C-2E991D528EC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1"/>
            <a:ext cx="2971800" cy="4984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1"/>
            <a:ext cx="2971800" cy="4984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A211204A-1A2A-46AB-A4D2-7C44FF7C1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9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7512C1C8-D27F-4230-B717-3D64A2FF6672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DF07CAF-CDDF-4C4D-BF3B-9E0123ABD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15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07CAF-CDDF-4C4D-BF3B-9E0123ABDD7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9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07CAF-CDDF-4C4D-BF3B-9E0123ABDD7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9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07CAF-CDDF-4C4D-BF3B-9E0123ABDD7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7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888-190B-4A4B-B67D-C1B8D0CE389F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60D3-3068-48F6-9EEE-915F2E833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888-190B-4A4B-B67D-C1B8D0CE389F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60D3-3068-48F6-9EEE-915F2E83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888-190B-4A4B-B67D-C1B8D0CE389F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60D3-3068-48F6-9EEE-915F2E83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888-190B-4A4B-B67D-C1B8D0CE389F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60D3-3068-48F6-9EEE-915F2E833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888-190B-4A4B-B67D-C1B8D0CE389F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60D3-3068-48F6-9EEE-915F2E83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888-190B-4A4B-B67D-C1B8D0CE389F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60D3-3068-48F6-9EEE-915F2E833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888-190B-4A4B-B67D-C1B8D0CE389F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60D3-3068-48F6-9EEE-915F2E833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888-190B-4A4B-B67D-C1B8D0CE389F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60D3-3068-48F6-9EEE-915F2E83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888-190B-4A4B-B67D-C1B8D0CE389F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60D3-3068-48F6-9EEE-915F2E83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888-190B-4A4B-B67D-C1B8D0CE389F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60D3-3068-48F6-9EEE-915F2E83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888-190B-4A4B-B67D-C1B8D0CE389F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60D3-3068-48F6-9EEE-915F2E833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A9F888-190B-4A4B-B67D-C1B8D0CE389F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6D60D3-3068-48F6-9EEE-915F2E83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529812" y="205472"/>
            <a:ext cx="523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0D0733"/>
                </a:solidFill>
                <a:latin typeface="Times New Roman" pitchFamily="18" charset="0"/>
                <a:cs typeface="Times New Roman" pitchFamily="18" charset="0"/>
              </a:rPr>
              <a:t>Губернаторский проект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63353" y="1700808"/>
            <a:ext cx="66247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Государственная программа Самарской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«Поддержка инициатив населения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образований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Самарской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области» на 2017-2025 гг.</a:t>
            </a:r>
          </a:p>
        </p:txBody>
      </p:sp>
      <p:pic>
        <p:nvPicPr>
          <p:cNvPr id="6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30" y="1143903"/>
            <a:ext cx="29749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928239" y="5452585"/>
            <a:ext cx="381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Гробер Ева Михайловна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991544" y="497572"/>
            <a:ext cx="3715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Департамент внутренней политики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Самарской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pic>
        <p:nvPicPr>
          <p:cNvPr id="9" name="Picture 23" descr="kozelbl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6238"/>
            <a:ext cx="87528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684213" y="6029940"/>
            <a:ext cx="11076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консультант управления по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взаимодействию с муниципальными образованиями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208583" y="3284984"/>
            <a:ext cx="7643866" cy="15121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ЗАПОЛНЕНИЕ ЗАЯВКИ 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НА УЧАСТИЕ В КОНКУРСНОМ ОТБОРЕ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ОБЩЕСТВЕННЫХ ПРОЕКТОВ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95109518"/>
              </p:ext>
            </p:extLst>
          </p:nvPr>
        </p:nvGraphicFramePr>
        <p:xfrm>
          <a:off x="623392" y="620688"/>
          <a:ext cx="1087320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63952" y="5949280"/>
            <a:ext cx="6240016" cy="461665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МОЖНО ВЫБРАТЬ ТОЛЬКО ОДИН ПУНКТ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142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9336" y="203846"/>
            <a:ext cx="8928992" cy="4752525"/>
            <a:chOff x="668832" y="1225921"/>
            <a:chExt cx="7841995" cy="4549468"/>
          </a:xfrm>
        </p:grpSpPr>
        <p:sp>
          <p:nvSpPr>
            <p:cNvPr id="3" name="Полилиния 2"/>
            <p:cNvSpPr/>
            <p:nvPr/>
          </p:nvSpPr>
          <p:spPr>
            <a:xfrm>
              <a:off x="668832" y="1225921"/>
              <a:ext cx="2880981" cy="4549468"/>
            </a:xfrm>
            <a:custGeom>
              <a:avLst/>
              <a:gdLst>
                <a:gd name="connsiteX0" fmla="*/ 0 w 5605659"/>
                <a:gd name="connsiteY0" fmla="*/ 0 h 3299600"/>
                <a:gd name="connsiteX1" fmla="*/ 3955859 w 5605659"/>
                <a:gd name="connsiteY1" fmla="*/ 0 h 3299600"/>
                <a:gd name="connsiteX2" fmla="*/ 5605659 w 5605659"/>
                <a:gd name="connsiteY2" fmla="*/ 1649800 h 3299600"/>
                <a:gd name="connsiteX3" fmla="*/ 3955859 w 5605659"/>
                <a:gd name="connsiteY3" fmla="*/ 3299600 h 3299600"/>
                <a:gd name="connsiteX4" fmla="*/ 0 w 5605659"/>
                <a:gd name="connsiteY4" fmla="*/ 3299600 h 3299600"/>
                <a:gd name="connsiteX5" fmla="*/ 1649800 w 5605659"/>
                <a:gd name="connsiteY5" fmla="*/ 1649800 h 3299600"/>
                <a:gd name="connsiteX6" fmla="*/ 0 w 5605659"/>
                <a:gd name="connsiteY6" fmla="*/ 0 h 329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659" h="3299600">
                  <a:moveTo>
                    <a:pt x="5605658" y="0"/>
                  </a:moveTo>
                  <a:lnTo>
                    <a:pt x="5605658" y="2328495"/>
                  </a:lnTo>
                  <a:lnTo>
                    <a:pt x="2802830" y="3299600"/>
                  </a:lnTo>
                  <a:lnTo>
                    <a:pt x="1" y="2328495"/>
                  </a:lnTo>
                  <a:lnTo>
                    <a:pt x="1" y="0"/>
                  </a:lnTo>
                  <a:lnTo>
                    <a:pt x="2802830" y="971105"/>
                  </a:lnTo>
                  <a:lnTo>
                    <a:pt x="5605658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1665040" rIns="15240" bIns="16650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/>
                <a:t>Пункт </a:t>
              </a:r>
              <a:r>
                <a:rPr lang="ru-RU" sz="2400" b="1" u="sng" dirty="0" smtClean="0"/>
                <a:t>10</a:t>
              </a:r>
              <a:endParaRPr lang="ru-RU" sz="2400" b="1" u="sng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Состав </a:t>
              </a:r>
              <a:endParaRPr lang="ru-RU" sz="2400" b="1" dirty="0" smtClean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/>
                <a:t>инициативной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/>
                <a:t>группы</a:t>
              </a:r>
              <a:endParaRPr lang="ru-RU" sz="2400" b="1" dirty="0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561427" y="1225921"/>
              <a:ext cx="4949400" cy="3219481"/>
            </a:xfrm>
            <a:custGeom>
              <a:avLst/>
              <a:gdLst>
                <a:gd name="connsiteX0" fmla="*/ 659592 w 3957470"/>
                <a:gd name="connsiteY0" fmla="*/ 0 h 4949399"/>
                <a:gd name="connsiteX1" fmla="*/ 3297878 w 3957470"/>
                <a:gd name="connsiteY1" fmla="*/ 0 h 4949399"/>
                <a:gd name="connsiteX2" fmla="*/ 3957470 w 3957470"/>
                <a:gd name="connsiteY2" fmla="*/ 659592 h 4949399"/>
                <a:gd name="connsiteX3" fmla="*/ 3957470 w 3957470"/>
                <a:gd name="connsiteY3" fmla="*/ 4949399 h 4949399"/>
                <a:gd name="connsiteX4" fmla="*/ 3957470 w 3957470"/>
                <a:gd name="connsiteY4" fmla="*/ 4949399 h 4949399"/>
                <a:gd name="connsiteX5" fmla="*/ 0 w 3957470"/>
                <a:gd name="connsiteY5" fmla="*/ 4949399 h 4949399"/>
                <a:gd name="connsiteX6" fmla="*/ 0 w 3957470"/>
                <a:gd name="connsiteY6" fmla="*/ 4949399 h 4949399"/>
                <a:gd name="connsiteX7" fmla="*/ 0 w 3957470"/>
                <a:gd name="connsiteY7" fmla="*/ 659592 h 4949399"/>
                <a:gd name="connsiteX8" fmla="*/ 659592 w 3957470"/>
                <a:gd name="connsiteY8" fmla="*/ 0 h 494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470" h="4949399">
                  <a:moveTo>
                    <a:pt x="3957470" y="824917"/>
                  </a:moveTo>
                  <a:lnTo>
                    <a:pt x="3957470" y="4124482"/>
                  </a:lnTo>
                  <a:cubicBezTo>
                    <a:pt x="3957470" y="4580071"/>
                    <a:pt x="3721345" y="4949398"/>
                    <a:pt x="3430069" y="4949398"/>
                  </a:cubicBezTo>
                  <a:lnTo>
                    <a:pt x="0" y="4949398"/>
                  </a:lnTo>
                  <a:lnTo>
                    <a:pt x="0" y="4949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0069" y="1"/>
                  </a:lnTo>
                  <a:cubicBezTo>
                    <a:pt x="3721345" y="1"/>
                    <a:pt x="3957470" y="369328"/>
                    <a:pt x="3957470" y="824917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210968" rIns="210968" bIns="210969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i="1" dirty="0">
                <a:solidFill>
                  <a:schemeClr val="accent6"/>
                </a:solidFill>
              </a:endParaRP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i="1" dirty="0">
                <a:solidFill>
                  <a:schemeClr val="accent6"/>
                </a:solidFill>
              </a:endParaRP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62344"/>
              </p:ext>
            </p:extLst>
          </p:nvPr>
        </p:nvGraphicFramePr>
        <p:xfrm>
          <a:off x="3408334" y="548680"/>
          <a:ext cx="857998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805"/>
                <a:gridCol w="4395589"/>
                <a:gridCol w="3606588"/>
              </a:tblGrid>
              <a:tr h="607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№ п/п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Ф.И.О.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Номер контактного телефона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7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>
                          <a:effectLst/>
                        </a:rPr>
                        <a:t>1.</a:t>
                      </a:r>
                      <a:endParaRPr lang="ru-RU" sz="2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r>
                        <a:rPr lang="ru-RU" sz="2200" dirty="0" smtClean="0">
                          <a:effectLst/>
                        </a:rPr>
                        <a:t>Иванова Мария Ивановна</a:t>
                      </a:r>
                      <a:endParaRPr lang="ru-RU" sz="2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(руководитель </a:t>
                      </a:r>
                      <a:endParaRPr lang="en-US" sz="2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инициативной </a:t>
                      </a:r>
                      <a:r>
                        <a:rPr lang="ru-RU" sz="2200" dirty="0">
                          <a:effectLst/>
                        </a:rPr>
                        <a:t>группы)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2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X (XXX) XXX-XX-XX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7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>
                          <a:effectLst/>
                        </a:rPr>
                        <a:t>2.</a:t>
                      </a:r>
                      <a:endParaRPr lang="ru-RU" sz="2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Михайлов Станислав Сергеевич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en-US" sz="22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X (XXX) XXX-XX-XX</a:t>
                      </a:r>
                      <a:endParaRPr lang="ru-RU" sz="22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endParaRPr lang="ru-RU" sz="22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>
                          <a:effectLst/>
                        </a:rPr>
                        <a:t>3.</a:t>
                      </a:r>
                      <a:endParaRPr lang="ru-RU" sz="2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r>
                        <a:rPr lang="ru-RU" sz="2200" dirty="0" smtClean="0">
                          <a:effectLst/>
                        </a:rPr>
                        <a:t>Попов Семен</a:t>
                      </a:r>
                      <a:r>
                        <a:rPr lang="ru-RU" sz="2200" baseline="0" dirty="0" smtClean="0">
                          <a:effectLst/>
                        </a:rPr>
                        <a:t> Львович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en-US" sz="22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X (XXX) XXX-XX-XX</a:t>
                      </a:r>
                      <a:endParaRPr lang="ru-RU" sz="22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84032" y="4956371"/>
            <a:ext cx="5532276" cy="1569660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НЕ МЕНЕЕ ТРЕХ ЧЕЛОВЕК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ПУНКТ ЗАПОЛНЯЕТСЯ ТОЛЬКО В ТОМ СЛУЧАЕ, КОГДА ПРОЕКТ ИНИЦИИРОВАН НАСЕЛЕНИЕМ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761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5955462"/>
              </p:ext>
            </p:extLst>
          </p:nvPr>
        </p:nvGraphicFramePr>
        <p:xfrm>
          <a:off x="551384" y="620688"/>
          <a:ext cx="1101722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63952" y="5949280"/>
            <a:ext cx="6240016" cy="461665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МОЖНО ВЫБРАТЬ ТОЛЬКО ОДИН ПУНКТ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434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7328" y="116632"/>
            <a:ext cx="12128179" cy="5760640"/>
            <a:chOff x="11" y="548680"/>
            <a:chExt cx="9032117" cy="4504649"/>
          </a:xfrm>
        </p:grpSpPr>
        <p:sp>
          <p:nvSpPr>
            <p:cNvPr id="7" name="Полилиния 6"/>
            <p:cNvSpPr/>
            <p:nvPr/>
          </p:nvSpPr>
          <p:spPr>
            <a:xfrm>
              <a:off x="11" y="548680"/>
              <a:ext cx="2195725" cy="3603091"/>
            </a:xfrm>
            <a:custGeom>
              <a:avLst/>
              <a:gdLst>
                <a:gd name="connsiteX0" fmla="*/ 0 w 3027019"/>
                <a:gd name="connsiteY0" fmla="*/ 0 h 1947065"/>
                <a:gd name="connsiteX1" fmla="*/ 2053487 w 3027019"/>
                <a:gd name="connsiteY1" fmla="*/ 0 h 1947065"/>
                <a:gd name="connsiteX2" fmla="*/ 3027019 w 3027019"/>
                <a:gd name="connsiteY2" fmla="*/ 973533 h 1947065"/>
                <a:gd name="connsiteX3" fmla="*/ 2053487 w 3027019"/>
                <a:gd name="connsiteY3" fmla="*/ 1947065 h 1947065"/>
                <a:gd name="connsiteX4" fmla="*/ 0 w 3027019"/>
                <a:gd name="connsiteY4" fmla="*/ 1947065 h 1947065"/>
                <a:gd name="connsiteX5" fmla="*/ 973533 w 3027019"/>
                <a:gd name="connsiteY5" fmla="*/ 973533 h 1947065"/>
                <a:gd name="connsiteX6" fmla="*/ 0 w 3027019"/>
                <a:gd name="connsiteY6" fmla="*/ 0 h 194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7019" h="1947065">
                  <a:moveTo>
                    <a:pt x="3027019" y="0"/>
                  </a:moveTo>
                  <a:lnTo>
                    <a:pt x="3027019" y="1320861"/>
                  </a:lnTo>
                  <a:lnTo>
                    <a:pt x="1513509" y="1947065"/>
                  </a:lnTo>
                  <a:lnTo>
                    <a:pt x="0" y="1320861"/>
                  </a:lnTo>
                  <a:lnTo>
                    <a:pt x="0" y="0"/>
                  </a:lnTo>
                  <a:lnTo>
                    <a:pt x="1513509" y="626204"/>
                  </a:lnTo>
                  <a:lnTo>
                    <a:pt x="3027019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988773" rIns="15239" bIns="988772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/>
                <a:t>Пункт </a:t>
              </a:r>
              <a:r>
                <a:rPr lang="ru-RU" sz="2400" b="1" u="sng" dirty="0" smtClean="0"/>
                <a:t>12</a:t>
              </a:r>
              <a:endParaRPr lang="ru-RU" sz="2400" b="1" u="sng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Направление реализации проекта 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183454" y="792175"/>
              <a:ext cx="6848674" cy="4261154"/>
            </a:xfrm>
            <a:custGeom>
              <a:avLst/>
              <a:gdLst>
                <a:gd name="connsiteX0" fmla="*/ 724829 w 4348885"/>
                <a:gd name="connsiteY0" fmla="*/ 0 h 6848674"/>
                <a:gd name="connsiteX1" fmla="*/ 3624056 w 4348885"/>
                <a:gd name="connsiteY1" fmla="*/ 0 h 6848674"/>
                <a:gd name="connsiteX2" fmla="*/ 4348885 w 4348885"/>
                <a:gd name="connsiteY2" fmla="*/ 724829 h 6848674"/>
                <a:gd name="connsiteX3" fmla="*/ 4348885 w 4348885"/>
                <a:gd name="connsiteY3" fmla="*/ 6848674 h 6848674"/>
                <a:gd name="connsiteX4" fmla="*/ 4348885 w 4348885"/>
                <a:gd name="connsiteY4" fmla="*/ 6848674 h 6848674"/>
                <a:gd name="connsiteX5" fmla="*/ 0 w 4348885"/>
                <a:gd name="connsiteY5" fmla="*/ 6848674 h 6848674"/>
                <a:gd name="connsiteX6" fmla="*/ 0 w 4348885"/>
                <a:gd name="connsiteY6" fmla="*/ 6848674 h 6848674"/>
                <a:gd name="connsiteX7" fmla="*/ 0 w 4348885"/>
                <a:gd name="connsiteY7" fmla="*/ 724829 h 6848674"/>
                <a:gd name="connsiteX8" fmla="*/ 724829 w 4348885"/>
                <a:gd name="connsiteY8" fmla="*/ 0 h 684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8885" h="6848674">
                  <a:moveTo>
                    <a:pt x="4348885" y="1141470"/>
                  </a:moveTo>
                  <a:lnTo>
                    <a:pt x="4348885" y="5707204"/>
                  </a:lnTo>
                  <a:cubicBezTo>
                    <a:pt x="4348885" y="6337620"/>
                    <a:pt x="4142818" y="6848673"/>
                    <a:pt x="3888621" y="6848673"/>
                  </a:cubicBezTo>
                  <a:lnTo>
                    <a:pt x="0" y="6848673"/>
                  </a:lnTo>
                  <a:lnTo>
                    <a:pt x="0" y="6848673"/>
                  </a:lnTo>
                  <a:lnTo>
                    <a:pt x="0" y="1"/>
                  </a:lnTo>
                  <a:lnTo>
                    <a:pt x="0" y="1"/>
                  </a:lnTo>
                  <a:lnTo>
                    <a:pt x="3888621" y="1"/>
                  </a:lnTo>
                  <a:cubicBezTo>
                    <a:pt x="4142818" y="1"/>
                    <a:pt x="4348885" y="511054"/>
                    <a:pt x="4348885" y="1141470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" tIns="212295" rIns="212295" bIns="219916" numCol="1" spcCol="1270" anchor="ctr" anchorCtr="1">
              <a:noAutofit/>
            </a:bodyPr>
            <a:lstStyle/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организация водоснабжения населения и (или) водоотведения;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дорожная деятельность в отношении дорог местного значения, ремонт (капитальный ремонт) </a:t>
              </a:r>
              <a:r>
                <a:rPr lang="ru-RU" sz="1200" b="1" i="1" dirty="0" smtClean="0">
                  <a:solidFill>
                    <a:srgbClr val="FF0000"/>
                  </a:solidFill>
                </a:rPr>
                <a:t>дорог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i="1" dirty="0" smtClean="0">
                  <a:solidFill>
                    <a:srgbClr val="FF0000"/>
                  </a:solidFill>
                </a:rPr>
                <a:t> </a:t>
              </a:r>
              <a:r>
                <a:rPr lang="ru-RU" sz="1200" b="1" i="1" dirty="0">
                  <a:solidFill>
                    <a:srgbClr val="FF0000"/>
                  </a:solidFill>
                </a:rPr>
                <a:t>дворовых территорий многоквартирных домов населенных пунктов, проездов к ним;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обеспечение первичных мер пожарной безопасности;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сохранение объектов культурного наследия (памятников истории и культуры);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освещение улиц, размещение (восстановление) фонтанов, декоративных водоемов и (или) объектов монументального искусства на территориях общего пользования, воспроизводство городских лесов, озеленение территории, размещение малых архитектурных форм;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размещение площадок для игр детей, отдыха взрослых, занятий физической культурой и спортом, выгула и дрессировки собак;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обеспечение условий для развития физической культуры, школьного спорта и массового спорта, организация проведения официальных физкультурно-оздоровительных и спортивных мероприятий</a:t>
              </a:r>
              <a:r>
                <a:rPr lang="ru-RU" sz="1200" b="1" i="1" dirty="0" smtClean="0">
                  <a:solidFill>
                    <a:srgbClr val="FF0000"/>
                  </a:solidFill>
                </a:rPr>
                <a:t>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i="1" dirty="0" smtClean="0">
                  <a:solidFill>
                    <a:srgbClr val="FF0000"/>
                  </a:solidFill>
                </a:rPr>
                <a:t>создание </a:t>
              </a:r>
              <a:r>
                <a:rPr lang="ru-RU" sz="1200" b="1" i="1" dirty="0">
                  <a:solidFill>
                    <a:srgbClr val="FF0000"/>
                  </a:solidFill>
                </a:rPr>
                <a:t>(восстановление) объектов массового отдыха, в том числе на водных объектах общего пользования, и (или) создание (восстановление) объектов сферы культуры муниципального образования</a:t>
              </a:r>
              <a:r>
                <a:rPr lang="ru-RU" sz="1200" b="1" i="1" dirty="0" smtClean="0">
                  <a:solidFill>
                    <a:srgbClr val="FF0000"/>
                  </a:solidFill>
                </a:rPr>
                <a:t>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создание лечебно-оздоровительных местностей и курортов местного значения;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участие в организации деятельности по сбору твердых коммунальных отходов, в том числе по установке площадок для сбора твердых коммунальных отходов на территориях населенных пунктов, застроенных объектами индивидуального жилищного строительства, а также на земельных участках, предоставленных некоммерческим организациям, созданным гражданами для ведения садоводства, огородничества, дачного хозяйства;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сохранение, возрождение и развитие народных художественных промыслов;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организация досуга, в том числе организация экскурсионного обслуживания, событийных мероприятий, фестивалей, иных культурно-массовых мероприятий, проводимых на территории муниципального образования;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содержание мест захоронения;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организация мероприятий по охране окружающей среды;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200" b="1" i="1" dirty="0">
                  <a:solidFill>
                    <a:srgbClr val="FF0000"/>
                  </a:solidFill>
                </a:rPr>
                <a:t>организация мероприятий по охране, защите, воспроизводству городских лесов, в том числе лесов особо охраняемых природных территорий, расположенных в границах населенных пунктов поселения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63952" y="5949280"/>
            <a:ext cx="6240016" cy="461665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МОЖНО ВЫБРАТЬ ТОЛЬКО ОДИН ПУНКТ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125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1344" y="620688"/>
            <a:ext cx="11738683" cy="6120680"/>
            <a:chOff x="571472" y="1343489"/>
            <a:chExt cx="10630987" cy="5859167"/>
          </a:xfrm>
        </p:grpSpPr>
        <p:sp>
          <p:nvSpPr>
            <p:cNvPr id="3" name="Полилиния 2"/>
            <p:cNvSpPr/>
            <p:nvPr/>
          </p:nvSpPr>
          <p:spPr>
            <a:xfrm>
              <a:off x="571472" y="1343489"/>
              <a:ext cx="3299601" cy="5859167"/>
            </a:xfrm>
            <a:custGeom>
              <a:avLst/>
              <a:gdLst>
                <a:gd name="connsiteX0" fmla="*/ 0 w 5605659"/>
                <a:gd name="connsiteY0" fmla="*/ 0 h 3299600"/>
                <a:gd name="connsiteX1" fmla="*/ 3955859 w 5605659"/>
                <a:gd name="connsiteY1" fmla="*/ 0 h 3299600"/>
                <a:gd name="connsiteX2" fmla="*/ 5605659 w 5605659"/>
                <a:gd name="connsiteY2" fmla="*/ 1649800 h 3299600"/>
                <a:gd name="connsiteX3" fmla="*/ 3955859 w 5605659"/>
                <a:gd name="connsiteY3" fmla="*/ 3299600 h 3299600"/>
                <a:gd name="connsiteX4" fmla="*/ 0 w 5605659"/>
                <a:gd name="connsiteY4" fmla="*/ 3299600 h 3299600"/>
                <a:gd name="connsiteX5" fmla="*/ 1649800 w 5605659"/>
                <a:gd name="connsiteY5" fmla="*/ 1649800 h 3299600"/>
                <a:gd name="connsiteX6" fmla="*/ 0 w 5605659"/>
                <a:gd name="connsiteY6" fmla="*/ 0 h 329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659" h="3299600">
                  <a:moveTo>
                    <a:pt x="5605658" y="0"/>
                  </a:moveTo>
                  <a:lnTo>
                    <a:pt x="5605658" y="2328495"/>
                  </a:lnTo>
                  <a:lnTo>
                    <a:pt x="2802830" y="3299600"/>
                  </a:lnTo>
                  <a:lnTo>
                    <a:pt x="1" y="2328495"/>
                  </a:lnTo>
                  <a:lnTo>
                    <a:pt x="1" y="0"/>
                  </a:lnTo>
                  <a:lnTo>
                    <a:pt x="2802830" y="971105"/>
                  </a:lnTo>
                  <a:lnTo>
                    <a:pt x="5605658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1665040" rIns="15240" bIns="16650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u="sng" dirty="0"/>
                <a:t>Пункт </a:t>
              </a:r>
              <a:r>
                <a:rPr lang="ru-RU" b="1" u="sng" dirty="0" smtClean="0"/>
                <a:t>13</a:t>
              </a:r>
              <a:endParaRPr lang="ru-RU" b="1" u="sng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Лицо, ответственное за </a:t>
              </a:r>
              <a:r>
                <a:rPr lang="ru-RU" b="1" dirty="0" smtClean="0"/>
                <a:t>взаимодействие </a:t>
              </a:r>
              <a:r>
                <a:rPr lang="ru-RU" b="1" dirty="0"/>
                <a:t>с Администрацией Губернатора Самарской области и департаментом управления делами Губернатора Самарской области и Правительства Самарской области</a:t>
              </a: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872322" y="1343489"/>
              <a:ext cx="7330137" cy="4756265"/>
            </a:xfrm>
            <a:custGeom>
              <a:avLst/>
              <a:gdLst>
                <a:gd name="connsiteX0" fmla="*/ 659592 w 3957470"/>
                <a:gd name="connsiteY0" fmla="*/ 0 h 4949399"/>
                <a:gd name="connsiteX1" fmla="*/ 3297878 w 3957470"/>
                <a:gd name="connsiteY1" fmla="*/ 0 h 4949399"/>
                <a:gd name="connsiteX2" fmla="*/ 3957470 w 3957470"/>
                <a:gd name="connsiteY2" fmla="*/ 659592 h 4949399"/>
                <a:gd name="connsiteX3" fmla="*/ 3957470 w 3957470"/>
                <a:gd name="connsiteY3" fmla="*/ 4949399 h 4949399"/>
                <a:gd name="connsiteX4" fmla="*/ 3957470 w 3957470"/>
                <a:gd name="connsiteY4" fmla="*/ 4949399 h 4949399"/>
                <a:gd name="connsiteX5" fmla="*/ 0 w 3957470"/>
                <a:gd name="connsiteY5" fmla="*/ 4949399 h 4949399"/>
                <a:gd name="connsiteX6" fmla="*/ 0 w 3957470"/>
                <a:gd name="connsiteY6" fmla="*/ 4949399 h 4949399"/>
                <a:gd name="connsiteX7" fmla="*/ 0 w 3957470"/>
                <a:gd name="connsiteY7" fmla="*/ 659592 h 4949399"/>
                <a:gd name="connsiteX8" fmla="*/ 659592 w 3957470"/>
                <a:gd name="connsiteY8" fmla="*/ 0 h 494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470" h="4949399">
                  <a:moveTo>
                    <a:pt x="3957470" y="824917"/>
                  </a:moveTo>
                  <a:lnTo>
                    <a:pt x="3957470" y="4124482"/>
                  </a:lnTo>
                  <a:cubicBezTo>
                    <a:pt x="3957470" y="4580071"/>
                    <a:pt x="3721345" y="4949398"/>
                    <a:pt x="3430069" y="4949398"/>
                  </a:cubicBezTo>
                  <a:lnTo>
                    <a:pt x="0" y="4949398"/>
                  </a:lnTo>
                  <a:lnTo>
                    <a:pt x="0" y="4949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0069" y="1"/>
                  </a:lnTo>
                  <a:cubicBezTo>
                    <a:pt x="3721345" y="1"/>
                    <a:pt x="3957470" y="369328"/>
                    <a:pt x="3957470" y="824917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210968" rIns="210968" bIns="210969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i="1" dirty="0">
                  <a:solidFill>
                    <a:schemeClr val="accent6"/>
                  </a:solidFill>
                </a:rPr>
                <a:t>Ф.И.О. Иванов Иван Иванович</a:t>
              </a: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i="1" dirty="0">
                  <a:solidFill>
                    <a:schemeClr val="accent6"/>
                  </a:solidFill>
                </a:rPr>
                <a:t>Должность </a:t>
              </a:r>
              <a:r>
                <a:rPr lang="ru-RU" sz="2800" i="1" dirty="0" smtClean="0">
                  <a:solidFill>
                    <a:schemeClr val="accent6"/>
                  </a:solidFill>
                </a:rPr>
                <a:t>– заместитель главы внутригородского </a:t>
              </a:r>
              <a:r>
                <a:rPr lang="ru-RU" sz="2800" i="1" dirty="0">
                  <a:solidFill>
                    <a:schemeClr val="accent6"/>
                  </a:solidFill>
                </a:rPr>
                <a:t>района городского округа Самара</a:t>
              </a: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i="1" dirty="0">
                  <a:solidFill>
                    <a:schemeClr val="accent6"/>
                  </a:solidFill>
                </a:rPr>
                <a:t>Мобильный телефон 89873848234</a:t>
              </a: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i="1" dirty="0">
                  <a:solidFill>
                    <a:schemeClr val="accent6"/>
                  </a:solidFill>
                </a:rPr>
                <a:t>Рабочий телефон 88464825960</a:t>
              </a: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i="1" dirty="0">
                  <a:solidFill>
                    <a:schemeClr val="accent6"/>
                  </a:solidFill>
                </a:rPr>
                <a:t>Адрес электронной почты </a:t>
              </a:r>
              <a:r>
                <a:rPr lang="en-US" sz="2800" i="1" dirty="0">
                  <a:solidFill>
                    <a:schemeClr val="accent6"/>
                  </a:solidFill>
                </a:rPr>
                <a:t>adm_adm63@mail.ru </a:t>
              </a: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i="1" dirty="0">
                  <a:solidFill>
                    <a:schemeClr val="accent6"/>
                  </a:solidFill>
                </a:rPr>
                <a:t>Аккаунты в </a:t>
              </a:r>
              <a:r>
                <a:rPr lang="ru-RU" sz="2800" i="1" dirty="0" err="1">
                  <a:solidFill>
                    <a:schemeClr val="accent6"/>
                  </a:solidFill>
                </a:rPr>
                <a:t>соцсетях</a:t>
              </a:r>
              <a:r>
                <a:rPr lang="ru-RU" sz="2800" i="1" dirty="0">
                  <a:solidFill>
                    <a:schemeClr val="accent6"/>
                  </a:solidFill>
                </a:rPr>
                <a:t> </a:t>
              </a:r>
              <a:r>
                <a:rPr lang="en-US" sz="2800" i="1" dirty="0">
                  <a:solidFill>
                    <a:schemeClr val="accent6"/>
                  </a:solidFill>
                </a:rPr>
                <a:t>https://vk.com/ivanov63</a:t>
              </a:r>
              <a:endParaRPr lang="en-US" sz="2400" i="1" dirty="0">
                <a:solidFill>
                  <a:schemeClr val="accent6"/>
                </a:solidFill>
              </a:endParaRP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i="1" dirty="0">
                <a:solidFill>
                  <a:schemeClr val="accent6"/>
                </a:solidFill>
              </a:endParaRP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i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40016" y="5589240"/>
            <a:ext cx="5688632" cy="830997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ПРЕДСТАВИТЕЛЬ АДМИНИСТРАЦИИ,</a:t>
            </a:r>
          </a:p>
          <a:p>
            <a:pPr algn="r"/>
            <a:r>
              <a:rPr lang="ru-RU" sz="2400" b="1" dirty="0" smtClean="0"/>
              <a:t>НЕ представитель общественности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900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3352" y="692696"/>
            <a:ext cx="11377262" cy="5360903"/>
            <a:chOff x="592014" y="1174694"/>
            <a:chExt cx="10303672" cy="5131853"/>
          </a:xfrm>
        </p:grpSpPr>
        <p:sp>
          <p:nvSpPr>
            <p:cNvPr id="3" name="Полилиния 2"/>
            <p:cNvSpPr/>
            <p:nvPr/>
          </p:nvSpPr>
          <p:spPr>
            <a:xfrm>
              <a:off x="592014" y="1205626"/>
              <a:ext cx="3299601" cy="5100921"/>
            </a:xfrm>
            <a:custGeom>
              <a:avLst/>
              <a:gdLst>
                <a:gd name="connsiteX0" fmla="*/ 0 w 5605659"/>
                <a:gd name="connsiteY0" fmla="*/ 0 h 3299600"/>
                <a:gd name="connsiteX1" fmla="*/ 3955859 w 5605659"/>
                <a:gd name="connsiteY1" fmla="*/ 0 h 3299600"/>
                <a:gd name="connsiteX2" fmla="*/ 5605659 w 5605659"/>
                <a:gd name="connsiteY2" fmla="*/ 1649800 h 3299600"/>
                <a:gd name="connsiteX3" fmla="*/ 3955859 w 5605659"/>
                <a:gd name="connsiteY3" fmla="*/ 3299600 h 3299600"/>
                <a:gd name="connsiteX4" fmla="*/ 0 w 5605659"/>
                <a:gd name="connsiteY4" fmla="*/ 3299600 h 3299600"/>
                <a:gd name="connsiteX5" fmla="*/ 1649800 w 5605659"/>
                <a:gd name="connsiteY5" fmla="*/ 1649800 h 3299600"/>
                <a:gd name="connsiteX6" fmla="*/ 0 w 5605659"/>
                <a:gd name="connsiteY6" fmla="*/ 0 h 329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659" h="3299600">
                  <a:moveTo>
                    <a:pt x="5605658" y="0"/>
                  </a:moveTo>
                  <a:lnTo>
                    <a:pt x="5605658" y="2328495"/>
                  </a:lnTo>
                  <a:lnTo>
                    <a:pt x="2802830" y="3299600"/>
                  </a:lnTo>
                  <a:lnTo>
                    <a:pt x="1" y="2328495"/>
                  </a:lnTo>
                  <a:lnTo>
                    <a:pt x="1" y="0"/>
                  </a:lnTo>
                  <a:lnTo>
                    <a:pt x="2802830" y="971105"/>
                  </a:lnTo>
                  <a:lnTo>
                    <a:pt x="5605658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1665040" rIns="15240" bIns="16650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u="sng" dirty="0"/>
                <a:t>Пункт </a:t>
              </a:r>
              <a:r>
                <a:rPr lang="ru-RU" b="1" u="sng" dirty="0" smtClean="0"/>
                <a:t>14</a:t>
              </a:r>
              <a:endParaRPr lang="ru-RU" b="1" u="sng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Адреса многоквартирных домов и индивидуальных жилых домов, находящихся на дворовой территории многоквартирных домов или по периметру такой дворовой территории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891614" y="1174694"/>
              <a:ext cx="7004072" cy="3653363"/>
            </a:xfrm>
            <a:custGeom>
              <a:avLst/>
              <a:gdLst>
                <a:gd name="connsiteX0" fmla="*/ 659592 w 3957470"/>
                <a:gd name="connsiteY0" fmla="*/ 0 h 4949399"/>
                <a:gd name="connsiteX1" fmla="*/ 3297878 w 3957470"/>
                <a:gd name="connsiteY1" fmla="*/ 0 h 4949399"/>
                <a:gd name="connsiteX2" fmla="*/ 3957470 w 3957470"/>
                <a:gd name="connsiteY2" fmla="*/ 659592 h 4949399"/>
                <a:gd name="connsiteX3" fmla="*/ 3957470 w 3957470"/>
                <a:gd name="connsiteY3" fmla="*/ 4949399 h 4949399"/>
                <a:gd name="connsiteX4" fmla="*/ 3957470 w 3957470"/>
                <a:gd name="connsiteY4" fmla="*/ 4949399 h 4949399"/>
                <a:gd name="connsiteX5" fmla="*/ 0 w 3957470"/>
                <a:gd name="connsiteY5" fmla="*/ 4949399 h 4949399"/>
                <a:gd name="connsiteX6" fmla="*/ 0 w 3957470"/>
                <a:gd name="connsiteY6" fmla="*/ 4949399 h 4949399"/>
                <a:gd name="connsiteX7" fmla="*/ 0 w 3957470"/>
                <a:gd name="connsiteY7" fmla="*/ 659592 h 4949399"/>
                <a:gd name="connsiteX8" fmla="*/ 659592 w 3957470"/>
                <a:gd name="connsiteY8" fmla="*/ 0 h 494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470" h="4949399">
                  <a:moveTo>
                    <a:pt x="3957470" y="824917"/>
                  </a:moveTo>
                  <a:lnTo>
                    <a:pt x="3957470" y="4124482"/>
                  </a:lnTo>
                  <a:cubicBezTo>
                    <a:pt x="3957470" y="4580071"/>
                    <a:pt x="3721345" y="4949398"/>
                    <a:pt x="3430069" y="4949398"/>
                  </a:cubicBezTo>
                  <a:lnTo>
                    <a:pt x="0" y="4949398"/>
                  </a:lnTo>
                  <a:lnTo>
                    <a:pt x="0" y="4949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0069" y="1"/>
                  </a:lnTo>
                  <a:cubicBezTo>
                    <a:pt x="3721345" y="1"/>
                    <a:pt x="3957470" y="369328"/>
                    <a:pt x="3957470" y="824917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210968" rIns="210968" bIns="210969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600" i="1" dirty="0" err="1">
                  <a:solidFill>
                    <a:srgbClr val="FF0000"/>
                  </a:solidFill>
                </a:rPr>
                <a:t>Г.Самара</a:t>
              </a:r>
              <a:r>
                <a:rPr lang="ru-RU" sz="3600" i="1" dirty="0">
                  <a:solidFill>
                    <a:srgbClr val="FF0000"/>
                  </a:solidFill>
                </a:rPr>
                <a:t>, ул. Стара-</a:t>
              </a:r>
              <a:r>
                <a:rPr lang="ru-RU" sz="3600" i="1" dirty="0" err="1">
                  <a:solidFill>
                    <a:srgbClr val="FF0000"/>
                  </a:solidFill>
                </a:rPr>
                <a:t>Загоры</a:t>
              </a:r>
              <a:r>
                <a:rPr lang="ru-RU" sz="3600" i="1" dirty="0">
                  <a:solidFill>
                    <a:srgbClr val="FF0000"/>
                  </a:solidFill>
                </a:rPr>
                <a:t>, дома №13,15,17,19; ул. Ново-Вокзальная, дома №232, 234, 236. </a:t>
              </a: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i="1" dirty="0">
                <a:solidFill>
                  <a:schemeClr val="accent6"/>
                </a:solidFill>
              </a:endParaRP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i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79976" y="5733256"/>
            <a:ext cx="6312024" cy="830997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Только для проектов</a:t>
            </a:r>
          </a:p>
          <a:p>
            <a:pPr algn="r"/>
            <a:r>
              <a:rPr lang="ru-RU" sz="2400" b="1" dirty="0" smtClean="0"/>
              <a:t> со статусом НА ДВОРОВОЙ ТЕРРИТОРИИ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6775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19336" y="679122"/>
            <a:ext cx="11737304" cy="6178878"/>
            <a:chOff x="-11668" y="1052735"/>
            <a:chExt cx="11737304" cy="6178878"/>
          </a:xfrm>
        </p:grpSpPr>
        <p:sp>
          <p:nvSpPr>
            <p:cNvPr id="3" name="Полилиния 2"/>
            <p:cNvSpPr/>
            <p:nvPr/>
          </p:nvSpPr>
          <p:spPr>
            <a:xfrm>
              <a:off x="-11668" y="1052736"/>
              <a:ext cx="3634536" cy="5328592"/>
            </a:xfrm>
            <a:custGeom>
              <a:avLst/>
              <a:gdLst>
                <a:gd name="connsiteX0" fmla="*/ 0 w 5605659"/>
                <a:gd name="connsiteY0" fmla="*/ 0 h 3299600"/>
                <a:gd name="connsiteX1" fmla="*/ 3955859 w 5605659"/>
                <a:gd name="connsiteY1" fmla="*/ 0 h 3299600"/>
                <a:gd name="connsiteX2" fmla="*/ 5605659 w 5605659"/>
                <a:gd name="connsiteY2" fmla="*/ 1649800 h 3299600"/>
                <a:gd name="connsiteX3" fmla="*/ 3955859 w 5605659"/>
                <a:gd name="connsiteY3" fmla="*/ 3299600 h 3299600"/>
                <a:gd name="connsiteX4" fmla="*/ 0 w 5605659"/>
                <a:gd name="connsiteY4" fmla="*/ 3299600 h 3299600"/>
                <a:gd name="connsiteX5" fmla="*/ 1649800 w 5605659"/>
                <a:gd name="connsiteY5" fmla="*/ 1649800 h 3299600"/>
                <a:gd name="connsiteX6" fmla="*/ 0 w 5605659"/>
                <a:gd name="connsiteY6" fmla="*/ 0 h 329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659" h="3299600">
                  <a:moveTo>
                    <a:pt x="5605658" y="0"/>
                  </a:moveTo>
                  <a:lnTo>
                    <a:pt x="5605658" y="2328495"/>
                  </a:lnTo>
                  <a:lnTo>
                    <a:pt x="2802830" y="3299600"/>
                  </a:lnTo>
                  <a:lnTo>
                    <a:pt x="1" y="2328495"/>
                  </a:lnTo>
                  <a:lnTo>
                    <a:pt x="1" y="0"/>
                  </a:lnTo>
                  <a:lnTo>
                    <a:pt x="2802830" y="971105"/>
                  </a:lnTo>
                  <a:lnTo>
                    <a:pt x="5605658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1665040" rIns="15240" bIns="16650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u="sng" dirty="0"/>
                <a:t>Пункт </a:t>
              </a:r>
              <a:r>
                <a:rPr lang="ru-RU" b="1" u="sng" dirty="0" smtClean="0"/>
                <a:t>15</a:t>
              </a:r>
              <a:endParaRPr lang="ru-RU" b="1" u="sng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Количество квартир, находящихся на дворовой территории многоквартирных домов, и (или) домовладений индивидуальных жилых домов, находящихся по периметру дворовой территории</a:t>
              </a: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648346" y="1052735"/>
              <a:ext cx="8077290" cy="6178878"/>
            </a:xfrm>
            <a:custGeom>
              <a:avLst/>
              <a:gdLst>
                <a:gd name="connsiteX0" fmla="*/ 659592 w 3957470"/>
                <a:gd name="connsiteY0" fmla="*/ 0 h 4949399"/>
                <a:gd name="connsiteX1" fmla="*/ 3297878 w 3957470"/>
                <a:gd name="connsiteY1" fmla="*/ 0 h 4949399"/>
                <a:gd name="connsiteX2" fmla="*/ 3957470 w 3957470"/>
                <a:gd name="connsiteY2" fmla="*/ 659592 h 4949399"/>
                <a:gd name="connsiteX3" fmla="*/ 3957470 w 3957470"/>
                <a:gd name="connsiteY3" fmla="*/ 4949399 h 4949399"/>
                <a:gd name="connsiteX4" fmla="*/ 3957470 w 3957470"/>
                <a:gd name="connsiteY4" fmla="*/ 4949399 h 4949399"/>
                <a:gd name="connsiteX5" fmla="*/ 0 w 3957470"/>
                <a:gd name="connsiteY5" fmla="*/ 4949399 h 4949399"/>
                <a:gd name="connsiteX6" fmla="*/ 0 w 3957470"/>
                <a:gd name="connsiteY6" fmla="*/ 4949399 h 4949399"/>
                <a:gd name="connsiteX7" fmla="*/ 0 w 3957470"/>
                <a:gd name="connsiteY7" fmla="*/ 659592 h 4949399"/>
                <a:gd name="connsiteX8" fmla="*/ 659592 w 3957470"/>
                <a:gd name="connsiteY8" fmla="*/ 0 h 494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470" h="4949399">
                  <a:moveTo>
                    <a:pt x="3957470" y="824917"/>
                  </a:moveTo>
                  <a:lnTo>
                    <a:pt x="3957470" y="4124482"/>
                  </a:lnTo>
                  <a:cubicBezTo>
                    <a:pt x="3957470" y="4580071"/>
                    <a:pt x="3721345" y="4949398"/>
                    <a:pt x="3430069" y="4949398"/>
                  </a:cubicBezTo>
                  <a:lnTo>
                    <a:pt x="0" y="4949398"/>
                  </a:lnTo>
                  <a:lnTo>
                    <a:pt x="0" y="4949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0069" y="1"/>
                  </a:lnTo>
                  <a:cubicBezTo>
                    <a:pt x="3721345" y="1"/>
                    <a:pt x="3957470" y="369328"/>
                    <a:pt x="3957470" y="824917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210968" rIns="210968" bIns="210969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i="1" dirty="0">
                <a:solidFill>
                  <a:schemeClr val="accent6"/>
                </a:solidFill>
              </a:endParaRP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i="1" dirty="0">
                <a:solidFill>
                  <a:schemeClr val="accent6"/>
                </a:solidFill>
              </a:endParaRP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64267"/>
              </p:ext>
            </p:extLst>
          </p:nvPr>
        </p:nvGraphicFramePr>
        <p:xfrm>
          <a:off x="3897292" y="2064118"/>
          <a:ext cx="7632848" cy="4392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005"/>
                <a:gridCol w="1798005"/>
                <a:gridCol w="2017963"/>
                <a:gridCol w="2018875"/>
              </a:tblGrid>
              <a:tr h="18320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Количество квартир, находящихся на дворовой территории многоквартирных домов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Количество домовладений, находящихся по периметру дворовой территории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Всего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в том числе поддержавших реализацию проекта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Всего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в том числе поддержавших реализацию проекта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530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482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17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14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63752" y="679123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/>
              <a:t>Для проектов, реализуемых на территории МКД: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34129" y="188640"/>
            <a:ext cx="3547989" cy="1569660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Только для проектов</a:t>
            </a:r>
          </a:p>
          <a:p>
            <a:pPr algn="r"/>
            <a:r>
              <a:rPr lang="ru-RU" sz="2400" b="1" dirty="0" smtClean="0"/>
              <a:t> со статусом </a:t>
            </a:r>
          </a:p>
          <a:p>
            <a:pPr algn="r"/>
            <a:r>
              <a:rPr lang="ru-RU" sz="2400" b="1" dirty="0" smtClean="0"/>
              <a:t>НА ДВОРОВОЙ ТЕРРИТОРИИ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34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9336" y="203846"/>
            <a:ext cx="11665296" cy="5961458"/>
            <a:chOff x="668832" y="1225921"/>
            <a:chExt cx="7841995" cy="4549468"/>
          </a:xfrm>
        </p:grpSpPr>
        <p:sp>
          <p:nvSpPr>
            <p:cNvPr id="3" name="Полилиния 2"/>
            <p:cNvSpPr/>
            <p:nvPr/>
          </p:nvSpPr>
          <p:spPr>
            <a:xfrm>
              <a:off x="668832" y="1225921"/>
              <a:ext cx="2371961" cy="4549468"/>
            </a:xfrm>
            <a:custGeom>
              <a:avLst/>
              <a:gdLst>
                <a:gd name="connsiteX0" fmla="*/ 0 w 5605659"/>
                <a:gd name="connsiteY0" fmla="*/ 0 h 3299600"/>
                <a:gd name="connsiteX1" fmla="*/ 3955859 w 5605659"/>
                <a:gd name="connsiteY1" fmla="*/ 0 h 3299600"/>
                <a:gd name="connsiteX2" fmla="*/ 5605659 w 5605659"/>
                <a:gd name="connsiteY2" fmla="*/ 1649800 h 3299600"/>
                <a:gd name="connsiteX3" fmla="*/ 3955859 w 5605659"/>
                <a:gd name="connsiteY3" fmla="*/ 3299600 h 3299600"/>
                <a:gd name="connsiteX4" fmla="*/ 0 w 5605659"/>
                <a:gd name="connsiteY4" fmla="*/ 3299600 h 3299600"/>
                <a:gd name="connsiteX5" fmla="*/ 1649800 w 5605659"/>
                <a:gd name="connsiteY5" fmla="*/ 1649800 h 3299600"/>
                <a:gd name="connsiteX6" fmla="*/ 0 w 5605659"/>
                <a:gd name="connsiteY6" fmla="*/ 0 h 329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659" h="3299600">
                  <a:moveTo>
                    <a:pt x="5605658" y="0"/>
                  </a:moveTo>
                  <a:lnTo>
                    <a:pt x="5605658" y="2328495"/>
                  </a:lnTo>
                  <a:lnTo>
                    <a:pt x="2802830" y="3299600"/>
                  </a:lnTo>
                  <a:lnTo>
                    <a:pt x="1" y="2328495"/>
                  </a:lnTo>
                  <a:lnTo>
                    <a:pt x="1" y="0"/>
                  </a:lnTo>
                  <a:lnTo>
                    <a:pt x="2802830" y="971105"/>
                  </a:lnTo>
                  <a:lnTo>
                    <a:pt x="5605658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1665040" rIns="15240" bIns="16650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/>
                <a:t>Пункт </a:t>
              </a:r>
              <a:r>
                <a:rPr lang="ru-RU" sz="2400" b="1" u="sng" dirty="0" smtClean="0"/>
                <a:t>16</a:t>
              </a:r>
              <a:endParaRPr lang="ru-RU" sz="2400" b="1" u="sng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Состав проектной группы для целей реализации общественного проекта </a:t>
              </a: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040793" y="1225921"/>
              <a:ext cx="5470034" cy="3890036"/>
            </a:xfrm>
            <a:custGeom>
              <a:avLst/>
              <a:gdLst>
                <a:gd name="connsiteX0" fmla="*/ 659592 w 3957470"/>
                <a:gd name="connsiteY0" fmla="*/ 0 h 4949399"/>
                <a:gd name="connsiteX1" fmla="*/ 3297878 w 3957470"/>
                <a:gd name="connsiteY1" fmla="*/ 0 h 4949399"/>
                <a:gd name="connsiteX2" fmla="*/ 3957470 w 3957470"/>
                <a:gd name="connsiteY2" fmla="*/ 659592 h 4949399"/>
                <a:gd name="connsiteX3" fmla="*/ 3957470 w 3957470"/>
                <a:gd name="connsiteY3" fmla="*/ 4949399 h 4949399"/>
                <a:gd name="connsiteX4" fmla="*/ 3957470 w 3957470"/>
                <a:gd name="connsiteY4" fmla="*/ 4949399 h 4949399"/>
                <a:gd name="connsiteX5" fmla="*/ 0 w 3957470"/>
                <a:gd name="connsiteY5" fmla="*/ 4949399 h 4949399"/>
                <a:gd name="connsiteX6" fmla="*/ 0 w 3957470"/>
                <a:gd name="connsiteY6" fmla="*/ 4949399 h 4949399"/>
                <a:gd name="connsiteX7" fmla="*/ 0 w 3957470"/>
                <a:gd name="connsiteY7" fmla="*/ 659592 h 4949399"/>
                <a:gd name="connsiteX8" fmla="*/ 659592 w 3957470"/>
                <a:gd name="connsiteY8" fmla="*/ 0 h 494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470" h="4949399">
                  <a:moveTo>
                    <a:pt x="3957470" y="824917"/>
                  </a:moveTo>
                  <a:lnTo>
                    <a:pt x="3957470" y="4124482"/>
                  </a:lnTo>
                  <a:cubicBezTo>
                    <a:pt x="3957470" y="4580071"/>
                    <a:pt x="3721345" y="4949398"/>
                    <a:pt x="3430069" y="4949398"/>
                  </a:cubicBezTo>
                  <a:lnTo>
                    <a:pt x="0" y="4949398"/>
                  </a:lnTo>
                  <a:lnTo>
                    <a:pt x="0" y="4949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0069" y="1"/>
                  </a:lnTo>
                  <a:cubicBezTo>
                    <a:pt x="3721345" y="1"/>
                    <a:pt x="3957470" y="369328"/>
                    <a:pt x="3957470" y="824917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210968" rIns="210968" bIns="210969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i="1" dirty="0">
                <a:solidFill>
                  <a:schemeClr val="accent6"/>
                </a:solidFill>
              </a:endParaRP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i="1" dirty="0">
                <a:solidFill>
                  <a:schemeClr val="accent6"/>
                </a:solidFill>
              </a:endParaRP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94378"/>
              </p:ext>
            </p:extLst>
          </p:nvPr>
        </p:nvGraphicFramePr>
        <p:xfrm>
          <a:off x="3791744" y="377156"/>
          <a:ext cx="7776864" cy="4476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559"/>
                <a:gridCol w="3404881"/>
                <a:gridCol w="3816424"/>
              </a:tblGrid>
              <a:tr h="717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№ п/п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Ф.И.О.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Наименование должности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7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>
                          <a:effectLst/>
                        </a:rPr>
                        <a:t>1.</a:t>
                      </a:r>
                      <a:endParaRPr lang="ru-RU" sz="2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Иванова Мария Васильевна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(руководитель проектной группы)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Глава сельского поселения </a:t>
                      </a:r>
                      <a:r>
                        <a:rPr lang="ru-RU" sz="1800" dirty="0" err="1" smtClean="0">
                          <a:effectLst/>
                        </a:rPr>
                        <a:t>Малячкино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7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2.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Петров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Михаил Иванович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Депутат сельского поселения </a:t>
                      </a:r>
                      <a:r>
                        <a:rPr lang="ru-RU" sz="1800" dirty="0" err="1" smtClean="0">
                          <a:effectLst/>
                        </a:rPr>
                        <a:t>Малячкино</a:t>
                      </a:r>
                      <a:endParaRPr lang="ru-RU" sz="18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7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3.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Ковалев Леонид</a:t>
                      </a:r>
                      <a:r>
                        <a:rPr lang="ru-RU" sz="1800" baseline="0" dirty="0" smtClean="0">
                          <a:effectLst/>
                        </a:rPr>
                        <a:t> Михайлович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Предприниматель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7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4.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b="0" dirty="0" smtClean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Костенко Ирина Николаевна</a:t>
                      </a:r>
                      <a:endParaRPr lang="ru-RU" sz="1800" b="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Начальник экономического отдела администрации </a:t>
                      </a:r>
                      <a:r>
                        <a:rPr lang="ru-RU" sz="1800" dirty="0" smtClean="0">
                          <a:effectLst/>
                        </a:rPr>
                        <a:t>муниципального района </a:t>
                      </a:r>
                      <a:r>
                        <a:rPr lang="ru-RU" sz="1800" dirty="0" err="1" smtClean="0">
                          <a:effectLst/>
                        </a:rPr>
                        <a:t>Шигонсккий</a:t>
                      </a:r>
                      <a:endParaRPr lang="ru-RU" sz="1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5.</a:t>
                      </a:r>
                      <a:endParaRPr lang="ru-RU" sz="2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Сидорова Елена Петровна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</a:rPr>
                        <a:t>Житель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85953" y="6021288"/>
            <a:ext cx="5532276" cy="461665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НЕ МЕНЕЕ ТРЕХ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1808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9336" y="188640"/>
            <a:ext cx="11868980" cy="6228692"/>
            <a:chOff x="571821" y="899124"/>
            <a:chExt cx="7874031" cy="5339202"/>
          </a:xfrm>
        </p:grpSpPr>
        <p:sp>
          <p:nvSpPr>
            <p:cNvPr id="3" name="Полилиния 2"/>
            <p:cNvSpPr/>
            <p:nvPr/>
          </p:nvSpPr>
          <p:spPr>
            <a:xfrm>
              <a:off x="571821" y="912858"/>
              <a:ext cx="2149696" cy="5325468"/>
            </a:xfrm>
            <a:custGeom>
              <a:avLst/>
              <a:gdLst>
                <a:gd name="connsiteX0" fmla="*/ 0 w 5605659"/>
                <a:gd name="connsiteY0" fmla="*/ 0 h 3299600"/>
                <a:gd name="connsiteX1" fmla="*/ 3955859 w 5605659"/>
                <a:gd name="connsiteY1" fmla="*/ 0 h 3299600"/>
                <a:gd name="connsiteX2" fmla="*/ 5605659 w 5605659"/>
                <a:gd name="connsiteY2" fmla="*/ 1649800 h 3299600"/>
                <a:gd name="connsiteX3" fmla="*/ 3955859 w 5605659"/>
                <a:gd name="connsiteY3" fmla="*/ 3299600 h 3299600"/>
                <a:gd name="connsiteX4" fmla="*/ 0 w 5605659"/>
                <a:gd name="connsiteY4" fmla="*/ 3299600 h 3299600"/>
                <a:gd name="connsiteX5" fmla="*/ 1649800 w 5605659"/>
                <a:gd name="connsiteY5" fmla="*/ 1649800 h 3299600"/>
                <a:gd name="connsiteX6" fmla="*/ 0 w 5605659"/>
                <a:gd name="connsiteY6" fmla="*/ 0 h 329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659" h="3299600">
                  <a:moveTo>
                    <a:pt x="5605658" y="0"/>
                  </a:moveTo>
                  <a:lnTo>
                    <a:pt x="5605658" y="2328495"/>
                  </a:lnTo>
                  <a:lnTo>
                    <a:pt x="2802830" y="3299600"/>
                  </a:lnTo>
                  <a:lnTo>
                    <a:pt x="1" y="2328495"/>
                  </a:lnTo>
                  <a:lnTo>
                    <a:pt x="1" y="0"/>
                  </a:lnTo>
                  <a:lnTo>
                    <a:pt x="2802830" y="971105"/>
                  </a:lnTo>
                  <a:lnTo>
                    <a:pt x="5605658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1665040" rIns="15240" bIns="16650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/>
                <a:t>Пункт </a:t>
              </a:r>
              <a:r>
                <a:rPr lang="ru-RU" sz="2400" b="1" u="sng" dirty="0" smtClean="0"/>
                <a:t>17</a:t>
              </a:r>
              <a:endParaRPr lang="ru-RU" sz="2400" b="1" u="sng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Календарный план реализации общественного проекта с учетом сроков выполнения мероприятий по его реализации</a:t>
              </a: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721517" y="899124"/>
              <a:ext cx="5724335" cy="5123165"/>
            </a:xfrm>
            <a:custGeom>
              <a:avLst/>
              <a:gdLst>
                <a:gd name="connsiteX0" fmla="*/ 659592 w 3957470"/>
                <a:gd name="connsiteY0" fmla="*/ 0 h 4949399"/>
                <a:gd name="connsiteX1" fmla="*/ 3297878 w 3957470"/>
                <a:gd name="connsiteY1" fmla="*/ 0 h 4949399"/>
                <a:gd name="connsiteX2" fmla="*/ 3957470 w 3957470"/>
                <a:gd name="connsiteY2" fmla="*/ 659592 h 4949399"/>
                <a:gd name="connsiteX3" fmla="*/ 3957470 w 3957470"/>
                <a:gd name="connsiteY3" fmla="*/ 4949399 h 4949399"/>
                <a:gd name="connsiteX4" fmla="*/ 3957470 w 3957470"/>
                <a:gd name="connsiteY4" fmla="*/ 4949399 h 4949399"/>
                <a:gd name="connsiteX5" fmla="*/ 0 w 3957470"/>
                <a:gd name="connsiteY5" fmla="*/ 4949399 h 4949399"/>
                <a:gd name="connsiteX6" fmla="*/ 0 w 3957470"/>
                <a:gd name="connsiteY6" fmla="*/ 4949399 h 4949399"/>
                <a:gd name="connsiteX7" fmla="*/ 0 w 3957470"/>
                <a:gd name="connsiteY7" fmla="*/ 659592 h 4949399"/>
                <a:gd name="connsiteX8" fmla="*/ 659592 w 3957470"/>
                <a:gd name="connsiteY8" fmla="*/ 0 h 494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470" h="4949399">
                  <a:moveTo>
                    <a:pt x="3957470" y="824917"/>
                  </a:moveTo>
                  <a:lnTo>
                    <a:pt x="3957470" y="4124482"/>
                  </a:lnTo>
                  <a:cubicBezTo>
                    <a:pt x="3957470" y="4580071"/>
                    <a:pt x="3721345" y="4949398"/>
                    <a:pt x="3430069" y="4949398"/>
                  </a:cubicBezTo>
                  <a:lnTo>
                    <a:pt x="0" y="4949398"/>
                  </a:lnTo>
                  <a:lnTo>
                    <a:pt x="0" y="4949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0069" y="1"/>
                  </a:lnTo>
                  <a:cubicBezTo>
                    <a:pt x="3721345" y="1"/>
                    <a:pt x="3957470" y="369328"/>
                    <a:pt x="3957470" y="824917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210968" rIns="210968" bIns="210969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i="1" dirty="0">
                <a:solidFill>
                  <a:schemeClr val="accent6"/>
                </a:solidFill>
              </a:endParaRP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i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75520" y="6417332"/>
            <a:ext cx="10212796" cy="400110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СРОКИ выполнения работ одинаковы для ноябрьского и мартовского конкурсов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590142"/>
              </p:ext>
            </p:extLst>
          </p:nvPr>
        </p:nvGraphicFramePr>
        <p:xfrm>
          <a:off x="3497542" y="332656"/>
          <a:ext cx="8352928" cy="5792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2304256"/>
                <a:gridCol w="2376264"/>
                <a:gridCol w="1620180"/>
                <a:gridCol w="1620180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№ п/п</a:t>
                      </a:r>
                      <a:endParaRPr lang="ru-RU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Наименование мероприятия</a:t>
                      </a:r>
                      <a:endParaRPr lang="ru-RU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Ф.И.О. представителя проектной группы, ответственного за реализацию мероприятия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 (полностью)</a:t>
                      </a:r>
                      <a:endParaRPr lang="ru-RU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Начало реализации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(месяц, год)</a:t>
                      </a:r>
                      <a:endParaRPr lang="ru-RU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Окончание реализации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(месяц, год)</a:t>
                      </a:r>
                      <a:endParaRPr lang="ru-RU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1.Проведение торгов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Костенко Ирина Николаевна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 2020         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 2020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2.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жителей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подготовке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территории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Петров Михаил Иванович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 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 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 контракта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Костенко Ирина Николаевна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2020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2020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Контроль за выполнением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работ подрядчиком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Сидорова Елена Петровна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Июль 2020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 2020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5.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работ подрядчиком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(указать каких именно) </a:t>
                      </a:r>
                      <a:endParaRPr lang="ru-RU" sz="1400" i="1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Ковалев Леонид Михайлович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Июль 2020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Август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2020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работ подрядчиком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4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(указать каких именно)</a:t>
                      </a:r>
                      <a:endParaRPr lang="ru-RU" sz="1400" i="1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Ковалев Леонид Михайлович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 2020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Торжественное открытие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Иванова Мария Васильевна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 2020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 2020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1081" marR="41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0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9336" y="203846"/>
            <a:ext cx="11665296" cy="5961458"/>
            <a:chOff x="668832" y="1225921"/>
            <a:chExt cx="7841995" cy="4549468"/>
          </a:xfrm>
        </p:grpSpPr>
        <p:sp>
          <p:nvSpPr>
            <p:cNvPr id="3" name="Полилиния 2"/>
            <p:cNvSpPr/>
            <p:nvPr/>
          </p:nvSpPr>
          <p:spPr>
            <a:xfrm>
              <a:off x="668832" y="1225921"/>
              <a:ext cx="2371961" cy="4549468"/>
            </a:xfrm>
            <a:custGeom>
              <a:avLst/>
              <a:gdLst>
                <a:gd name="connsiteX0" fmla="*/ 0 w 5605659"/>
                <a:gd name="connsiteY0" fmla="*/ 0 h 3299600"/>
                <a:gd name="connsiteX1" fmla="*/ 3955859 w 5605659"/>
                <a:gd name="connsiteY1" fmla="*/ 0 h 3299600"/>
                <a:gd name="connsiteX2" fmla="*/ 5605659 w 5605659"/>
                <a:gd name="connsiteY2" fmla="*/ 1649800 h 3299600"/>
                <a:gd name="connsiteX3" fmla="*/ 3955859 w 5605659"/>
                <a:gd name="connsiteY3" fmla="*/ 3299600 h 3299600"/>
                <a:gd name="connsiteX4" fmla="*/ 0 w 5605659"/>
                <a:gd name="connsiteY4" fmla="*/ 3299600 h 3299600"/>
                <a:gd name="connsiteX5" fmla="*/ 1649800 w 5605659"/>
                <a:gd name="connsiteY5" fmla="*/ 1649800 h 3299600"/>
                <a:gd name="connsiteX6" fmla="*/ 0 w 5605659"/>
                <a:gd name="connsiteY6" fmla="*/ 0 h 329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659" h="3299600">
                  <a:moveTo>
                    <a:pt x="5605658" y="0"/>
                  </a:moveTo>
                  <a:lnTo>
                    <a:pt x="5605658" y="2328495"/>
                  </a:lnTo>
                  <a:lnTo>
                    <a:pt x="2802830" y="3299600"/>
                  </a:lnTo>
                  <a:lnTo>
                    <a:pt x="1" y="2328495"/>
                  </a:lnTo>
                  <a:lnTo>
                    <a:pt x="1" y="0"/>
                  </a:lnTo>
                  <a:lnTo>
                    <a:pt x="2802830" y="971105"/>
                  </a:lnTo>
                  <a:lnTo>
                    <a:pt x="5605658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1665040" rIns="15240" bIns="16650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/>
                <a:t>Пункт </a:t>
              </a:r>
              <a:r>
                <a:rPr lang="ru-RU" sz="2400" b="1" u="sng" dirty="0" smtClean="0"/>
                <a:t>18</a:t>
              </a:r>
              <a:endParaRPr lang="ru-RU" sz="2400" b="1" u="sng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Состав </a:t>
              </a:r>
              <a:r>
                <a:rPr lang="ru-RU" sz="2400" b="1" dirty="0" smtClean="0"/>
                <a:t>группы общественного контроля</a:t>
              </a:r>
              <a:endParaRPr lang="ru-RU" sz="2400" b="1" dirty="0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040793" y="1225921"/>
              <a:ext cx="5470034" cy="3890036"/>
            </a:xfrm>
            <a:custGeom>
              <a:avLst/>
              <a:gdLst>
                <a:gd name="connsiteX0" fmla="*/ 659592 w 3957470"/>
                <a:gd name="connsiteY0" fmla="*/ 0 h 4949399"/>
                <a:gd name="connsiteX1" fmla="*/ 3297878 w 3957470"/>
                <a:gd name="connsiteY1" fmla="*/ 0 h 4949399"/>
                <a:gd name="connsiteX2" fmla="*/ 3957470 w 3957470"/>
                <a:gd name="connsiteY2" fmla="*/ 659592 h 4949399"/>
                <a:gd name="connsiteX3" fmla="*/ 3957470 w 3957470"/>
                <a:gd name="connsiteY3" fmla="*/ 4949399 h 4949399"/>
                <a:gd name="connsiteX4" fmla="*/ 3957470 w 3957470"/>
                <a:gd name="connsiteY4" fmla="*/ 4949399 h 4949399"/>
                <a:gd name="connsiteX5" fmla="*/ 0 w 3957470"/>
                <a:gd name="connsiteY5" fmla="*/ 4949399 h 4949399"/>
                <a:gd name="connsiteX6" fmla="*/ 0 w 3957470"/>
                <a:gd name="connsiteY6" fmla="*/ 4949399 h 4949399"/>
                <a:gd name="connsiteX7" fmla="*/ 0 w 3957470"/>
                <a:gd name="connsiteY7" fmla="*/ 659592 h 4949399"/>
                <a:gd name="connsiteX8" fmla="*/ 659592 w 3957470"/>
                <a:gd name="connsiteY8" fmla="*/ 0 h 494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470" h="4949399">
                  <a:moveTo>
                    <a:pt x="3957470" y="824917"/>
                  </a:moveTo>
                  <a:lnTo>
                    <a:pt x="3957470" y="4124482"/>
                  </a:lnTo>
                  <a:cubicBezTo>
                    <a:pt x="3957470" y="4580071"/>
                    <a:pt x="3721345" y="4949398"/>
                    <a:pt x="3430069" y="4949398"/>
                  </a:cubicBezTo>
                  <a:lnTo>
                    <a:pt x="0" y="4949398"/>
                  </a:lnTo>
                  <a:lnTo>
                    <a:pt x="0" y="4949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0069" y="1"/>
                  </a:lnTo>
                  <a:cubicBezTo>
                    <a:pt x="3721345" y="1"/>
                    <a:pt x="3957470" y="369328"/>
                    <a:pt x="3957470" y="824917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210968" rIns="210968" bIns="210969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i="1" dirty="0">
                <a:solidFill>
                  <a:schemeClr val="accent6"/>
                </a:solidFill>
              </a:endParaRP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i="1" dirty="0">
                <a:solidFill>
                  <a:schemeClr val="accent6"/>
                </a:solidFill>
              </a:endParaRP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790059"/>
              </p:ext>
            </p:extLst>
          </p:nvPr>
        </p:nvGraphicFramePr>
        <p:xfrm>
          <a:off x="3791744" y="377157"/>
          <a:ext cx="7704856" cy="365364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48072"/>
                <a:gridCol w="7056784"/>
              </a:tblGrid>
              <a:tr h="730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1.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b="0" dirty="0" smtClean="0">
                          <a:effectLst/>
                        </a:rPr>
                        <a:t>Власова Мария Васильевна</a:t>
                      </a:r>
                      <a:endParaRPr lang="ru-RU" sz="2000" b="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730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b="0" dirty="0" smtClean="0">
                          <a:effectLst/>
                        </a:rPr>
                        <a:t>2.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b="0" dirty="0" err="1" smtClean="0">
                          <a:effectLst/>
                        </a:rPr>
                        <a:t>Шиканов</a:t>
                      </a:r>
                      <a:r>
                        <a:rPr lang="ru-RU" sz="2000" b="0" baseline="0" dirty="0" smtClean="0">
                          <a:effectLst/>
                        </a:rPr>
                        <a:t> Артем Иванович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0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b="0" dirty="0" smtClean="0">
                          <a:effectLst/>
                        </a:rPr>
                        <a:t>3.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b="0" dirty="0" err="1" smtClean="0">
                          <a:effectLst/>
                        </a:rPr>
                        <a:t>Ирясов</a:t>
                      </a:r>
                      <a:r>
                        <a:rPr lang="ru-RU" sz="2000" b="0" dirty="0" smtClean="0">
                          <a:effectLst/>
                        </a:rPr>
                        <a:t> Артур Александрович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0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b="0" dirty="0" smtClean="0">
                          <a:effectLst/>
                        </a:rPr>
                        <a:t>4.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b="0" dirty="0" smtClean="0">
                          <a:effectLst/>
                        </a:rPr>
                        <a:t>…</a:t>
                      </a:r>
                      <a:endParaRPr lang="ru-RU" sz="2000" b="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0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b="0" dirty="0" smtClean="0">
                          <a:effectLst/>
                        </a:rPr>
                        <a:t>5.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effectLst/>
                        </a:rPr>
                        <a:t>…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85953" y="6021288"/>
            <a:ext cx="5532276" cy="461665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НЕ МЕНЕЕ ТРЕХ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7641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6765" y="908720"/>
            <a:ext cx="6840760" cy="5654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sp>
        <p:nvSpPr>
          <p:cNvPr id="3" name="Прямоугольник 2"/>
          <p:cNvSpPr/>
          <p:nvPr/>
        </p:nvSpPr>
        <p:spPr>
          <a:xfrm>
            <a:off x="7380102" y="1722543"/>
            <a:ext cx="45261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Составляется на имя руководителя департамента внутренней политики Самарской области;</a:t>
            </a:r>
          </a:p>
          <a:p>
            <a:pPr lvl="0" indent="180975" algn="just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lvl="0" indent="180975" algn="just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lvl="0" indent="180975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Является приложением к конкурсному пакету документов от Администрации муниципального образования, на территории которого планируется реализация общественного проекта.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7192" y="1162137"/>
            <a:ext cx="3695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/>
              <a:t>Вице-губернатору – руководителю </a:t>
            </a:r>
          </a:p>
          <a:p>
            <a:pPr algn="ctr"/>
            <a:r>
              <a:rPr lang="ru-RU" sz="1600" i="1" dirty="0" smtClean="0"/>
              <a:t>департамента внутренней </a:t>
            </a:r>
          </a:p>
          <a:p>
            <a:pPr algn="ctr"/>
            <a:r>
              <a:rPr lang="ru-RU" sz="1600" i="1" dirty="0" smtClean="0"/>
              <a:t>политики Самарской области</a:t>
            </a:r>
          </a:p>
          <a:p>
            <a:pPr algn="ctr"/>
            <a:r>
              <a:rPr lang="ru-RU" sz="1600" i="1" dirty="0" err="1" smtClean="0"/>
              <a:t>Д.В.Кочергину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28335" y="2708920"/>
            <a:ext cx="356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Уважаемый Дмитрий Валерьевич!</a:t>
            </a:r>
            <a:endParaRPr lang="ru-R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3850" y="3356992"/>
            <a:ext cx="6565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600" i="1" dirty="0" smtClean="0">
                <a:solidFill>
                  <a:srgbClr val="FF0000"/>
                </a:solidFill>
              </a:rPr>
              <a:t>Администрация с.п._________ м.р._____________ </a:t>
            </a:r>
            <a:r>
              <a:rPr lang="ru-RU" sz="1600" i="1" dirty="0" smtClean="0"/>
              <a:t>направляет в конкурсную </a:t>
            </a:r>
            <a:r>
              <a:rPr lang="ru-RU" sz="1600" i="1" dirty="0"/>
              <a:t>комиссию по проведению конкурсного отбора общественных проектов развития территорий муниципальных образований в Самарской </a:t>
            </a:r>
            <a:r>
              <a:rPr lang="ru-RU" sz="1600" i="1" dirty="0" smtClean="0"/>
              <a:t>области </a:t>
            </a:r>
            <a:r>
              <a:rPr lang="ru-RU" sz="1600" i="1" dirty="0" smtClean="0">
                <a:solidFill>
                  <a:srgbClr val="FF0000"/>
                </a:solidFill>
              </a:rPr>
              <a:t>проект «____________» </a:t>
            </a:r>
            <a:r>
              <a:rPr lang="ru-RU" sz="1600" i="1" dirty="0" smtClean="0"/>
              <a:t>для участия в конкурсе общественных проектов </a:t>
            </a:r>
            <a:r>
              <a:rPr lang="ru-RU" sz="1600" i="1" dirty="0" smtClean="0">
                <a:solidFill>
                  <a:srgbClr val="FF0000"/>
                </a:solidFill>
              </a:rPr>
              <a:t>(прием заявок </a:t>
            </a:r>
            <a:r>
              <a:rPr lang="ru-RU" sz="1600" i="1" dirty="0" smtClean="0">
                <a:solidFill>
                  <a:srgbClr val="FF0000"/>
                </a:solidFill>
              </a:rPr>
              <a:t>до </a:t>
            </a:r>
            <a:r>
              <a:rPr lang="ru-RU" sz="1600" i="1" dirty="0">
                <a:solidFill>
                  <a:srgbClr val="FF0000"/>
                </a:solidFill>
              </a:rPr>
              <a:t>1 ноября </a:t>
            </a:r>
            <a:r>
              <a:rPr lang="ru-RU" sz="1600" i="1" dirty="0" smtClean="0">
                <a:solidFill>
                  <a:srgbClr val="FF0000"/>
                </a:solidFill>
              </a:rPr>
              <a:t>2020 года) </a:t>
            </a:r>
            <a:r>
              <a:rPr lang="ru-RU" sz="1600" i="1" dirty="0"/>
              <a:t>в </a:t>
            </a:r>
            <a:r>
              <a:rPr lang="ru-RU" sz="1600" i="1" dirty="0" smtClean="0"/>
              <a:t>рамках государственной программы Самарской </a:t>
            </a:r>
            <a:r>
              <a:rPr lang="ru-RU" sz="1600" i="1" dirty="0"/>
              <a:t>области «Поддержка инициатив населения муниципальных образований в Самарской </a:t>
            </a:r>
            <a:r>
              <a:rPr lang="ru-RU" sz="1600" i="1" dirty="0" smtClean="0"/>
              <a:t>области» </a:t>
            </a:r>
            <a:r>
              <a:rPr lang="ru-RU" sz="1600" i="1" dirty="0"/>
              <a:t>на 2017 - 2025 годы».</a:t>
            </a:r>
            <a:endParaRPr lang="ru-RU" sz="1600" i="1" dirty="0" smtClean="0"/>
          </a:p>
          <a:p>
            <a:pPr indent="360363" algn="just"/>
            <a:r>
              <a:rPr lang="ru-RU" sz="1600" i="1" dirty="0" smtClean="0"/>
              <a:t>Приложение: 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</a:rPr>
              <a:t>___л., </a:t>
            </a:r>
            <a:r>
              <a:rPr lang="ru-RU" sz="1600" i="1" dirty="0" smtClean="0">
                <a:solidFill>
                  <a:srgbClr val="FF0000"/>
                </a:solidFill>
              </a:rPr>
              <a:t>____ </a:t>
            </a:r>
            <a:r>
              <a:rPr lang="ru-RU" sz="1600" i="1" dirty="0" smtClean="0">
                <a:solidFill>
                  <a:srgbClr val="FF0000"/>
                </a:solidFill>
              </a:rPr>
              <a:t>экз.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084" y="5949280"/>
            <a:ext cx="2606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Глава с.п.____ м.р._____</a:t>
            </a:r>
            <a:endParaRPr lang="ru-RU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75920" y="5949280"/>
            <a:ext cx="13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err="1" smtClean="0"/>
              <a:t>И.И.Иванов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49220" y="203180"/>
            <a:ext cx="48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Сопроводительное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письмо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0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1904" y="908719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9488" y="1195487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8982" y="0"/>
            <a:ext cx="11891675" cy="5373216"/>
            <a:chOff x="-725514" y="766779"/>
            <a:chExt cx="10444007" cy="4605892"/>
          </a:xfrm>
        </p:grpSpPr>
        <p:sp>
          <p:nvSpPr>
            <p:cNvPr id="10" name="Полилиния 9"/>
            <p:cNvSpPr/>
            <p:nvPr/>
          </p:nvSpPr>
          <p:spPr>
            <a:xfrm>
              <a:off x="-725514" y="778822"/>
              <a:ext cx="3107491" cy="4505914"/>
            </a:xfrm>
            <a:custGeom>
              <a:avLst/>
              <a:gdLst>
                <a:gd name="connsiteX0" fmla="*/ 0 w 5605659"/>
                <a:gd name="connsiteY0" fmla="*/ 0 h 3299600"/>
                <a:gd name="connsiteX1" fmla="*/ 3955859 w 5605659"/>
                <a:gd name="connsiteY1" fmla="*/ 0 h 3299600"/>
                <a:gd name="connsiteX2" fmla="*/ 5605659 w 5605659"/>
                <a:gd name="connsiteY2" fmla="*/ 1649800 h 3299600"/>
                <a:gd name="connsiteX3" fmla="*/ 3955859 w 5605659"/>
                <a:gd name="connsiteY3" fmla="*/ 3299600 h 3299600"/>
                <a:gd name="connsiteX4" fmla="*/ 0 w 5605659"/>
                <a:gd name="connsiteY4" fmla="*/ 3299600 h 3299600"/>
                <a:gd name="connsiteX5" fmla="*/ 1649800 w 5605659"/>
                <a:gd name="connsiteY5" fmla="*/ 1649800 h 3299600"/>
                <a:gd name="connsiteX6" fmla="*/ 0 w 5605659"/>
                <a:gd name="connsiteY6" fmla="*/ 0 h 329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659" h="3299600">
                  <a:moveTo>
                    <a:pt x="5605658" y="0"/>
                  </a:moveTo>
                  <a:lnTo>
                    <a:pt x="5605658" y="2328495"/>
                  </a:lnTo>
                  <a:lnTo>
                    <a:pt x="2802830" y="3299600"/>
                  </a:lnTo>
                  <a:lnTo>
                    <a:pt x="1" y="2328495"/>
                  </a:lnTo>
                  <a:lnTo>
                    <a:pt x="1" y="0"/>
                  </a:lnTo>
                  <a:lnTo>
                    <a:pt x="2802830" y="971105"/>
                  </a:lnTo>
                  <a:lnTo>
                    <a:pt x="5605658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1665040" rIns="15240" bIns="16650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sng" dirty="0"/>
                <a:t>Пункт </a:t>
              </a:r>
              <a:r>
                <a:rPr lang="ru-RU" sz="2000" b="1" u="sng" dirty="0" smtClean="0"/>
                <a:t>19</a:t>
              </a:r>
              <a:endParaRPr lang="ru-RU" sz="2000" b="1" u="sng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Формы и порядок осуществления общественного контроля за реализацией общественного проекта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381977" y="766779"/>
              <a:ext cx="7336516" cy="4605892"/>
            </a:xfrm>
            <a:custGeom>
              <a:avLst/>
              <a:gdLst>
                <a:gd name="connsiteX0" fmla="*/ 659592 w 3957470"/>
                <a:gd name="connsiteY0" fmla="*/ 0 h 4949399"/>
                <a:gd name="connsiteX1" fmla="*/ 3297878 w 3957470"/>
                <a:gd name="connsiteY1" fmla="*/ 0 h 4949399"/>
                <a:gd name="connsiteX2" fmla="*/ 3957470 w 3957470"/>
                <a:gd name="connsiteY2" fmla="*/ 659592 h 4949399"/>
                <a:gd name="connsiteX3" fmla="*/ 3957470 w 3957470"/>
                <a:gd name="connsiteY3" fmla="*/ 4949399 h 4949399"/>
                <a:gd name="connsiteX4" fmla="*/ 3957470 w 3957470"/>
                <a:gd name="connsiteY4" fmla="*/ 4949399 h 4949399"/>
                <a:gd name="connsiteX5" fmla="*/ 0 w 3957470"/>
                <a:gd name="connsiteY5" fmla="*/ 4949399 h 4949399"/>
                <a:gd name="connsiteX6" fmla="*/ 0 w 3957470"/>
                <a:gd name="connsiteY6" fmla="*/ 4949399 h 4949399"/>
                <a:gd name="connsiteX7" fmla="*/ 0 w 3957470"/>
                <a:gd name="connsiteY7" fmla="*/ 659592 h 4949399"/>
                <a:gd name="connsiteX8" fmla="*/ 659592 w 3957470"/>
                <a:gd name="connsiteY8" fmla="*/ 0 h 494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470" h="4949399">
                  <a:moveTo>
                    <a:pt x="3957470" y="824917"/>
                  </a:moveTo>
                  <a:lnTo>
                    <a:pt x="3957470" y="4124482"/>
                  </a:lnTo>
                  <a:cubicBezTo>
                    <a:pt x="3957470" y="4580071"/>
                    <a:pt x="3721345" y="4949398"/>
                    <a:pt x="3430069" y="4949398"/>
                  </a:cubicBezTo>
                  <a:lnTo>
                    <a:pt x="0" y="4949398"/>
                  </a:lnTo>
                  <a:lnTo>
                    <a:pt x="0" y="4949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0069" y="1"/>
                  </a:lnTo>
                  <a:cubicBezTo>
                    <a:pt x="3721345" y="1"/>
                    <a:pt x="3957470" y="369328"/>
                    <a:pt x="3957470" y="824917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210968" rIns="210968" bIns="210969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i="1" dirty="0">
                <a:solidFill>
                  <a:schemeClr val="accent6"/>
                </a:solidFill>
              </a:endParaRP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i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791485" y="116632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Группа общественного контроля будет осуществлять фото- и видео-фиксацию проводимых подрядчиком работ  и передавать полученную информацию в администрацию в установленные сроки (один раз в неделю). </a:t>
            </a:r>
          </a:p>
          <a:p>
            <a:pPr algn="just"/>
            <a:endParaRPr lang="ru-RU" sz="24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Состав группы:</a:t>
            </a:r>
          </a:p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Иванова М.И. – житель,</a:t>
            </a:r>
          </a:p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Листиков Н.С. – житель,</a:t>
            </a:r>
          </a:p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Майоров Д.И. – житель,</a:t>
            </a:r>
          </a:p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Петров И.С. – депутат,</a:t>
            </a:r>
          </a:p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……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8181" y="5777391"/>
            <a:ext cx="7332476" cy="707886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Представители </a:t>
            </a:r>
            <a:r>
              <a:rPr lang="ru-RU" sz="2000" b="1" dirty="0"/>
              <a:t>органов власти НЕ могут входить в состав группы общественного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34934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3352" y="332656"/>
            <a:ext cx="11881320" cy="5688632"/>
            <a:chOff x="625114" y="1269472"/>
            <a:chExt cx="10245187" cy="4505914"/>
          </a:xfrm>
        </p:grpSpPr>
        <p:sp>
          <p:nvSpPr>
            <p:cNvPr id="3" name="Полилиния 2"/>
            <p:cNvSpPr/>
            <p:nvPr/>
          </p:nvSpPr>
          <p:spPr>
            <a:xfrm>
              <a:off x="625114" y="1269472"/>
              <a:ext cx="3001811" cy="4505914"/>
            </a:xfrm>
            <a:custGeom>
              <a:avLst/>
              <a:gdLst>
                <a:gd name="connsiteX0" fmla="*/ 0 w 5605659"/>
                <a:gd name="connsiteY0" fmla="*/ 0 h 3299600"/>
                <a:gd name="connsiteX1" fmla="*/ 3955859 w 5605659"/>
                <a:gd name="connsiteY1" fmla="*/ 0 h 3299600"/>
                <a:gd name="connsiteX2" fmla="*/ 5605659 w 5605659"/>
                <a:gd name="connsiteY2" fmla="*/ 1649800 h 3299600"/>
                <a:gd name="connsiteX3" fmla="*/ 3955859 w 5605659"/>
                <a:gd name="connsiteY3" fmla="*/ 3299600 h 3299600"/>
                <a:gd name="connsiteX4" fmla="*/ 0 w 5605659"/>
                <a:gd name="connsiteY4" fmla="*/ 3299600 h 3299600"/>
                <a:gd name="connsiteX5" fmla="*/ 1649800 w 5605659"/>
                <a:gd name="connsiteY5" fmla="*/ 1649800 h 3299600"/>
                <a:gd name="connsiteX6" fmla="*/ 0 w 5605659"/>
                <a:gd name="connsiteY6" fmla="*/ 0 h 329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659" h="3299600">
                  <a:moveTo>
                    <a:pt x="5605658" y="0"/>
                  </a:moveTo>
                  <a:lnTo>
                    <a:pt x="5605658" y="2328495"/>
                  </a:lnTo>
                  <a:lnTo>
                    <a:pt x="2802830" y="3299600"/>
                  </a:lnTo>
                  <a:lnTo>
                    <a:pt x="1" y="2328495"/>
                  </a:lnTo>
                  <a:lnTo>
                    <a:pt x="1" y="0"/>
                  </a:lnTo>
                  <a:lnTo>
                    <a:pt x="2802830" y="971105"/>
                  </a:lnTo>
                  <a:lnTo>
                    <a:pt x="5605658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1665040" rIns="15240" bIns="16650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/>
                <a:t>Пункт </a:t>
              </a:r>
              <a:r>
                <a:rPr lang="ru-RU" sz="2400" b="1" u="sng" dirty="0" smtClean="0"/>
                <a:t>20</a:t>
              </a:r>
              <a:endParaRPr lang="ru-RU" sz="2400" b="1" u="sng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Форма обсуждения вопросов реализации общественного проекта с населением.</a:t>
              </a: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626924" y="1269473"/>
              <a:ext cx="7243377" cy="4203769"/>
            </a:xfrm>
            <a:custGeom>
              <a:avLst/>
              <a:gdLst>
                <a:gd name="connsiteX0" fmla="*/ 659592 w 3957470"/>
                <a:gd name="connsiteY0" fmla="*/ 0 h 4949399"/>
                <a:gd name="connsiteX1" fmla="*/ 3297878 w 3957470"/>
                <a:gd name="connsiteY1" fmla="*/ 0 h 4949399"/>
                <a:gd name="connsiteX2" fmla="*/ 3957470 w 3957470"/>
                <a:gd name="connsiteY2" fmla="*/ 659592 h 4949399"/>
                <a:gd name="connsiteX3" fmla="*/ 3957470 w 3957470"/>
                <a:gd name="connsiteY3" fmla="*/ 4949399 h 4949399"/>
                <a:gd name="connsiteX4" fmla="*/ 3957470 w 3957470"/>
                <a:gd name="connsiteY4" fmla="*/ 4949399 h 4949399"/>
                <a:gd name="connsiteX5" fmla="*/ 0 w 3957470"/>
                <a:gd name="connsiteY5" fmla="*/ 4949399 h 4949399"/>
                <a:gd name="connsiteX6" fmla="*/ 0 w 3957470"/>
                <a:gd name="connsiteY6" fmla="*/ 4949399 h 4949399"/>
                <a:gd name="connsiteX7" fmla="*/ 0 w 3957470"/>
                <a:gd name="connsiteY7" fmla="*/ 659592 h 4949399"/>
                <a:gd name="connsiteX8" fmla="*/ 659592 w 3957470"/>
                <a:gd name="connsiteY8" fmla="*/ 0 h 494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470" h="4949399">
                  <a:moveTo>
                    <a:pt x="3957470" y="824917"/>
                  </a:moveTo>
                  <a:lnTo>
                    <a:pt x="3957470" y="4124482"/>
                  </a:lnTo>
                  <a:cubicBezTo>
                    <a:pt x="3957470" y="4580071"/>
                    <a:pt x="3721345" y="4949398"/>
                    <a:pt x="3430069" y="4949398"/>
                  </a:cubicBezTo>
                  <a:lnTo>
                    <a:pt x="0" y="4949398"/>
                  </a:lnTo>
                  <a:lnTo>
                    <a:pt x="0" y="4949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0069" y="1"/>
                  </a:lnTo>
                  <a:cubicBezTo>
                    <a:pt x="3721345" y="1"/>
                    <a:pt x="3957470" y="369328"/>
                    <a:pt x="3957470" y="824917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210968" rIns="210968" bIns="210969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i="1" dirty="0">
                <a:solidFill>
                  <a:schemeClr val="accent6"/>
                </a:solidFill>
              </a:endParaRP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i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19736" y="404664"/>
            <a:ext cx="82871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Информирование населения о ходе реализации общественного проекта.</a:t>
            </a:r>
          </a:p>
          <a:p>
            <a:r>
              <a:rPr lang="ru-RU" sz="2800" i="1" dirty="0">
                <a:solidFill>
                  <a:srgbClr val="FF0000"/>
                </a:solidFill>
              </a:rPr>
              <a:t>1. Проведение собрания жителей.</a:t>
            </a:r>
          </a:p>
          <a:p>
            <a:r>
              <a:rPr lang="ru-RU" sz="2800" i="1" dirty="0">
                <a:solidFill>
                  <a:srgbClr val="FF0000"/>
                </a:solidFill>
              </a:rPr>
              <a:t>2. Проведение собрания уличных комитетов.</a:t>
            </a:r>
          </a:p>
          <a:p>
            <a:r>
              <a:rPr lang="ru-RU" sz="2800" i="1" dirty="0">
                <a:solidFill>
                  <a:srgbClr val="FF0000"/>
                </a:solidFill>
              </a:rPr>
              <a:t>3. Размещение листовок на информационных стендах.</a:t>
            </a:r>
          </a:p>
          <a:p>
            <a:r>
              <a:rPr lang="ru-RU" sz="2800" i="1" dirty="0">
                <a:solidFill>
                  <a:srgbClr val="FF0000"/>
                </a:solidFill>
              </a:rPr>
              <a:t>4. Размещение информации по проекту на сайте сельского поселения.</a:t>
            </a:r>
          </a:p>
          <a:p>
            <a:r>
              <a:rPr lang="ru-RU" sz="2800" i="1" dirty="0">
                <a:solidFill>
                  <a:srgbClr val="FF0000"/>
                </a:solidFill>
              </a:rPr>
              <a:t>5. Размещение информации в газете «Вестник</a:t>
            </a:r>
            <a:r>
              <a:rPr lang="ru-RU" sz="2800" i="1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6. Обсуждение в социальных сетях.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592" y="6021288"/>
            <a:ext cx="9583298" cy="461665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По возможности прикладывать скриншоты или копии к заявке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811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3352" y="260648"/>
            <a:ext cx="11449271" cy="5040560"/>
            <a:chOff x="604300" y="1516371"/>
            <a:chExt cx="10055461" cy="4320740"/>
          </a:xfrm>
        </p:grpSpPr>
        <p:sp>
          <p:nvSpPr>
            <p:cNvPr id="3" name="Полилиния 2"/>
            <p:cNvSpPr/>
            <p:nvPr/>
          </p:nvSpPr>
          <p:spPr>
            <a:xfrm>
              <a:off x="604300" y="1579453"/>
              <a:ext cx="3001811" cy="3885947"/>
            </a:xfrm>
            <a:custGeom>
              <a:avLst/>
              <a:gdLst>
                <a:gd name="connsiteX0" fmla="*/ 0 w 5605659"/>
                <a:gd name="connsiteY0" fmla="*/ 0 h 3299600"/>
                <a:gd name="connsiteX1" fmla="*/ 3955859 w 5605659"/>
                <a:gd name="connsiteY1" fmla="*/ 0 h 3299600"/>
                <a:gd name="connsiteX2" fmla="*/ 5605659 w 5605659"/>
                <a:gd name="connsiteY2" fmla="*/ 1649800 h 3299600"/>
                <a:gd name="connsiteX3" fmla="*/ 3955859 w 5605659"/>
                <a:gd name="connsiteY3" fmla="*/ 3299600 h 3299600"/>
                <a:gd name="connsiteX4" fmla="*/ 0 w 5605659"/>
                <a:gd name="connsiteY4" fmla="*/ 3299600 h 3299600"/>
                <a:gd name="connsiteX5" fmla="*/ 1649800 w 5605659"/>
                <a:gd name="connsiteY5" fmla="*/ 1649800 h 3299600"/>
                <a:gd name="connsiteX6" fmla="*/ 0 w 5605659"/>
                <a:gd name="connsiteY6" fmla="*/ 0 h 329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659" h="3299600">
                  <a:moveTo>
                    <a:pt x="5605658" y="0"/>
                  </a:moveTo>
                  <a:lnTo>
                    <a:pt x="5605658" y="2328495"/>
                  </a:lnTo>
                  <a:lnTo>
                    <a:pt x="2802830" y="3299600"/>
                  </a:lnTo>
                  <a:lnTo>
                    <a:pt x="1" y="2328495"/>
                  </a:lnTo>
                  <a:lnTo>
                    <a:pt x="1" y="0"/>
                  </a:lnTo>
                  <a:lnTo>
                    <a:pt x="2802830" y="971105"/>
                  </a:lnTo>
                  <a:lnTo>
                    <a:pt x="5605658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24000" rIns="0" bIns="504000" numCol="1" spcCol="1270" anchor="ctr" anchorCtr="0">
              <a:sp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/>
                <a:t>Пункт </a:t>
              </a:r>
              <a:r>
                <a:rPr lang="ru-RU" sz="2400" b="1" u="sng" dirty="0" smtClean="0"/>
                <a:t>21</a:t>
              </a:r>
              <a:endParaRPr lang="ru-RU" sz="2400" b="1" u="sng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Информация о земельном участке (земле), на котором планируется реализация общественного проекта </a:t>
              </a: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606110" y="1516371"/>
              <a:ext cx="7053651" cy="4320740"/>
            </a:xfrm>
            <a:custGeom>
              <a:avLst/>
              <a:gdLst>
                <a:gd name="connsiteX0" fmla="*/ 659592 w 3957470"/>
                <a:gd name="connsiteY0" fmla="*/ 0 h 4949399"/>
                <a:gd name="connsiteX1" fmla="*/ 3297878 w 3957470"/>
                <a:gd name="connsiteY1" fmla="*/ 0 h 4949399"/>
                <a:gd name="connsiteX2" fmla="*/ 3957470 w 3957470"/>
                <a:gd name="connsiteY2" fmla="*/ 659592 h 4949399"/>
                <a:gd name="connsiteX3" fmla="*/ 3957470 w 3957470"/>
                <a:gd name="connsiteY3" fmla="*/ 4949399 h 4949399"/>
                <a:gd name="connsiteX4" fmla="*/ 3957470 w 3957470"/>
                <a:gd name="connsiteY4" fmla="*/ 4949399 h 4949399"/>
                <a:gd name="connsiteX5" fmla="*/ 0 w 3957470"/>
                <a:gd name="connsiteY5" fmla="*/ 4949399 h 4949399"/>
                <a:gd name="connsiteX6" fmla="*/ 0 w 3957470"/>
                <a:gd name="connsiteY6" fmla="*/ 4949399 h 4949399"/>
                <a:gd name="connsiteX7" fmla="*/ 0 w 3957470"/>
                <a:gd name="connsiteY7" fmla="*/ 659592 h 4949399"/>
                <a:gd name="connsiteX8" fmla="*/ 659592 w 3957470"/>
                <a:gd name="connsiteY8" fmla="*/ 0 h 494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470" h="4949399">
                  <a:moveTo>
                    <a:pt x="3957470" y="824917"/>
                  </a:moveTo>
                  <a:lnTo>
                    <a:pt x="3957470" y="4124482"/>
                  </a:lnTo>
                  <a:cubicBezTo>
                    <a:pt x="3957470" y="4580071"/>
                    <a:pt x="3721345" y="4949398"/>
                    <a:pt x="3430069" y="4949398"/>
                  </a:cubicBezTo>
                  <a:lnTo>
                    <a:pt x="0" y="4949398"/>
                  </a:lnTo>
                  <a:lnTo>
                    <a:pt x="0" y="4949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0069" y="1"/>
                  </a:lnTo>
                  <a:cubicBezTo>
                    <a:pt x="3721345" y="1"/>
                    <a:pt x="3957470" y="369328"/>
                    <a:pt x="3957470" y="824917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210968" rIns="210968" bIns="210969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dirty="0">
                  <a:solidFill>
                    <a:srgbClr val="FF0000"/>
                  </a:solidFill>
                </a:rPr>
                <a:t>Указывается место нахождения участка и кадастровый номер (при его наличии) земельного участка или координаты характерных точек границ места размещения нового объекта общественной инфраструктуры, чтобы были понятны границы земельного участка и его местонахождение</a:t>
              </a:r>
              <a:r>
                <a:rPr lang="ru-RU" sz="2400" dirty="0">
                  <a:solidFill>
                    <a:srgbClr val="FF0000"/>
                  </a:solidFill>
                </a:rPr>
                <a:t>.</a:t>
              </a:r>
              <a:endParaRPr lang="ru-RU" sz="24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59896" y="90872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3832" y="5805264"/>
            <a:ext cx="7332476" cy="830997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З</a:t>
            </a:r>
            <a:r>
              <a:rPr lang="ru-RU" sz="2400" b="1" dirty="0" smtClean="0"/>
              <a:t>аполняется </a:t>
            </a:r>
            <a:r>
              <a:rPr lang="ru-RU" sz="2400" b="1" dirty="0"/>
              <a:t>в случае создания 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нового </a:t>
            </a:r>
            <a:r>
              <a:rPr lang="ru-RU" sz="2400" b="1" dirty="0"/>
              <a:t>объекта общественной </a:t>
            </a:r>
            <a:r>
              <a:rPr lang="ru-RU" sz="2400" b="1" dirty="0" smtClean="0"/>
              <a:t>инфраструктуры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040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2539" y="186828"/>
            <a:ext cx="2232248" cy="3237591"/>
          </a:xfrm>
          <a:custGeom>
            <a:avLst/>
            <a:gdLst>
              <a:gd name="connsiteX0" fmla="*/ 0 w 5605659"/>
              <a:gd name="connsiteY0" fmla="*/ 0 h 3299600"/>
              <a:gd name="connsiteX1" fmla="*/ 3955859 w 5605659"/>
              <a:gd name="connsiteY1" fmla="*/ 0 h 3299600"/>
              <a:gd name="connsiteX2" fmla="*/ 5605659 w 5605659"/>
              <a:gd name="connsiteY2" fmla="*/ 1649800 h 3299600"/>
              <a:gd name="connsiteX3" fmla="*/ 3955859 w 5605659"/>
              <a:gd name="connsiteY3" fmla="*/ 3299600 h 3299600"/>
              <a:gd name="connsiteX4" fmla="*/ 0 w 5605659"/>
              <a:gd name="connsiteY4" fmla="*/ 3299600 h 3299600"/>
              <a:gd name="connsiteX5" fmla="*/ 1649800 w 5605659"/>
              <a:gd name="connsiteY5" fmla="*/ 1649800 h 3299600"/>
              <a:gd name="connsiteX6" fmla="*/ 0 w 5605659"/>
              <a:gd name="connsiteY6" fmla="*/ 0 h 32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5659" h="3299600">
                <a:moveTo>
                  <a:pt x="5605658" y="0"/>
                </a:moveTo>
                <a:lnTo>
                  <a:pt x="5605658" y="2328495"/>
                </a:lnTo>
                <a:lnTo>
                  <a:pt x="2802830" y="3299600"/>
                </a:lnTo>
                <a:lnTo>
                  <a:pt x="1" y="2328495"/>
                </a:lnTo>
                <a:lnTo>
                  <a:pt x="1" y="0"/>
                </a:lnTo>
                <a:lnTo>
                  <a:pt x="2802830" y="971105"/>
                </a:lnTo>
                <a:lnTo>
                  <a:pt x="5605658" y="0"/>
                </a:lnTo>
                <a:close/>
              </a:path>
            </a:pathLst>
          </a:custGeom>
          <a:ln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24000" rIns="0" bIns="504000" numCol="1" spcCol="1270" anchor="ctr" anchorCtr="0">
            <a:sp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u="sng" dirty="0"/>
              <a:t>Пункт </a:t>
            </a:r>
            <a:r>
              <a:rPr lang="ru-RU" sz="2000" b="1" u="sng" dirty="0" smtClean="0"/>
              <a:t>22</a:t>
            </a:r>
            <a:endParaRPr lang="ru-RU" sz="2000" b="1" u="sng" dirty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/>
              <a:t>Стоимость </a:t>
            </a:r>
            <a:r>
              <a:rPr lang="ru-RU" sz="2000" b="1" dirty="0"/>
              <a:t>реализации общественного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9896" y="90872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183291"/>
              </p:ext>
            </p:extLst>
          </p:nvPr>
        </p:nvGraphicFramePr>
        <p:xfrm>
          <a:off x="2264787" y="198225"/>
          <a:ext cx="9735869" cy="6364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64"/>
                <a:gridCol w="2338755"/>
                <a:gridCol w="1757463"/>
                <a:gridCol w="5272387"/>
              </a:tblGrid>
              <a:tr h="719124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22.</a:t>
                      </a:r>
                      <a:r>
                        <a:rPr lang="ru-RU" sz="1200" baseline="0" dirty="0" smtClean="0">
                          <a:effectLst/>
                        </a:rPr>
                        <a:t> О</a:t>
                      </a:r>
                      <a:r>
                        <a:rPr lang="ru-RU" sz="1200" dirty="0" smtClean="0">
                          <a:effectLst/>
                        </a:rPr>
                        <a:t>бщая </a:t>
                      </a:r>
                      <a:r>
                        <a:rPr lang="ru-RU" sz="1200" dirty="0">
                          <a:effectLst/>
                        </a:rPr>
                        <a:t>стоимость реализации общественного проекта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u="sng" dirty="0" smtClean="0">
                          <a:effectLst/>
                        </a:rPr>
                        <a:t>2 510 368,09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(указывается в рублях)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889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22.1. Объем </a:t>
                      </a:r>
                      <a:r>
                        <a:rPr lang="ru-RU" sz="1200" dirty="0">
                          <a:effectLst/>
                        </a:rPr>
                        <a:t>участия местного бюджета 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u="sng" dirty="0" smtClean="0">
                          <a:effectLst/>
                        </a:rPr>
                        <a:t>251 036,81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указывается в рублях)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u="sng" dirty="0" smtClean="0">
                          <a:effectLst/>
                        </a:rPr>
                        <a:t>10,00</a:t>
                      </a:r>
                      <a:r>
                        <a:rPr lang="en-US" sz="1200" b="1" u="sng" dirty="0" smtClean="0">
                          <a:effectLst/>
                        </a:rPr>
                        <a:t>%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указывается в процентах 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от </a:t>
                      </a:r>
                      <a:r>
                        <a:rPr lang="ru-RU" sz="1200" b="1" dirty="0">
                          <a:effectLst/>
                        </a:rPr>
                        <a:t>общей стоимости реализации проекта)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</a:tr>
              <a:tr h="62626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22.2.</a:t>
                      </a:r>
                      <a:r>
                        <a:rPr lang="ru-RU" sz="1200" baseline="0" dirty="0" smtClean="0">
                          <a:effectLst/>
                        </a:rPr>
                        <a:t> Общий объем участия физических и юридических лиц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u="sng" dirty="0" smtClean="0">
                          <a:effectLst/>
                        </a:rPr>
                        <a:t>259 331,28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(указывается </a:t>
                      </a:r>
                      <a:r>
                        <a:rPr lang="ru-RU" sz="1200" b="1" dirty="0">
                          <a:effectLst/>
                        </a:rPr>
                        <a:t>в рублях)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u="sng" dirty="0" smtClean="0">
                          <a:effectLst/>
                        </a:rPr>
                        <a:t>10</a:t>
                      </a:r>
                      <a:r>
                        <a:rPr lang="en-US" sz="1200" b="1" u="sng" dirty="0" smtClean="0">
                          <a:effectLst/>
                        </a:rPr>
                        <a:t>,</a:t>
                      </a:r>
                      <a:r>
                        <a:rPr lang="ru-RU" sz="1200" b="1" u="sng" dirty="0" smtClean="0">
                          <a:effectLst/>
                        </a:rPr>
                        <a:t>33</a:t>
                      </a:r>
                      <a:r>
                        <a:rPr lang="en-US" sz="1200" b="1" u="sng" dirty="0" smtClean="0">
                          <a:effectLst/>
                        </a:rPr>
                        <a:t>%</a:t>
                      </a:r>
                      <a:r>
                        <a:rPr lang="ru-RU" sz="1200" b="1" dirty="0" smtClean="0">
                          <a:effectLst/>
                        </a:rPr>
                        <a:t/>
                      </a:r>
                      <a:br>
                        <a:rPr lang="ru-RU" sz="1200" b="1" dirty="0" smtClean="0">
                          <a:effectLst/>
                        </a:rPr>
                      </a:br>
                      <a:r>
                        <a:rPr lang="ru-RU" sz="1200" b="1" dirty="0" smtClean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указывается в процентах 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от </a:t>
                      </a:r>
                      <a:r>
                        <a:rPr lang="ru-RU" sz="1200" b="1" dirty="0">
                          <a:effectLst/>
                        </a:rPr>
                        <a:t>общей стоимости реализации проекта)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</a:tr>
              <a:tr h="62626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22.2.1. Объем </a:t>
                      </a:r>
                      <a:r>
                        <a:rPr lang="ru-RU" sz="1200" dirty="0">
                          <a:effectLst/>
                        </a:rPr>
                        <a:t>участия физических лиц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u="sng" dirty="0" smtClean="0">
                          <a:effectLst/>
                        </a:rPr>
                        <a:t>0,00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указывается в рублях)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u="sng" dirty="0" smtClean="0">
                          <a:effectLst/>
                        </a:rPr>
                        <a:t>0</a:t>
                      </a:r>
                      <a:r>
                        <a:rPr lang="en-US" sz="1200" b="1" u="sng" dirty="0" smtClean="0">
                          <a:effectLst/>
                        </a:rPr>
                        <a:t>,</a:t>
                      </a:r>
                      <a:r>
                        <a:rPr lang="ru-RU" sz="1200" b="1" u="sng" dirty="0" smtClean="0">
                          <a:effectLst/>
                        </a:rPr>
                        <a:t>00</a:t>
                      </a:r>
                      <a:r>
                        <a:rPr lang="en-US" sz="1200" b="1" u="sng" dirty="0" smtClean="0">
                          <a:effectLst/>
                        </a:rPr>
                        <a:t>%</a:t>
                      </a:r>
                      <a:r>
                        <a:rPr lang="ru-RU" sz="1200" b="1" dirty="0" smtClean="0">
                          <a:effectLst/>
                        </a:rPr>
                        <a:t/>
                      </a:r>
                      <a:br>
                        <a:rPr lang="ru-RU" sz="1200" b="1" dirty="0" smtClean="0">
                          <a:effectLst/>
                        </a:rPr>
                      </a:br>
                      <a:r>
                        <a:rPr lang="ru-RU" sz="1200" b="1" dirty="0" smtClean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указывается в процентах 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от </a:t>
                      </a:r>
                      <a:r>
                        <a:rPr lang="ru-RU" sz="1200" b="1" dirty="0">
                          <a:effectLst/>
                        </a:rPr>
                        <a:t>общей стоимости реализации проекта)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</a:tr>
              <a:tr h="33640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В том числе индивидуальных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 предпринимателей</a:t>
                      </a:r>
                      <a:r>
                        <a:rPr lang="ru-RU" sz="1200" baseline="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</a:tr>
              <a:tr h="539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…</a:t>
                      </a:r>
                      <a:r>
                        <a:rPr lang="ru-RU" sz="1200" b="1" baseline="0" dirty="0" smtClean="0"/>
                        <a:t>, </a:t>
                      </a:r>
                      <a:r>
                        <a:rPr lang="ru-RU" sz="1200" b="1" dirty="0" smtClean="0">
                          <a:effectLst/>
                        </a:rPr>
                        <a:t>ОГРН, ИНН</a:t>
                      </a:r>
                      <a:endParaRPr lang="ru-RU" sz="1200" b="1" dirty="0" smtClean="0"/>
                    </a:p>
                  </a:txBody>
                  <a:tcPr marL="14642" marR="14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200" b="1" u="sng" dirty="0" smtClean="0">
                          <a:effectLst/>
                        </a:rPr>
                        <a:t>_____________</a:t>
                      </a:r>
                      <a:r>
                        <a:rPr lang="ru-RU" sz="1200" b="1" dirty="0" smtClean="0">
                          <a:effectLst/>
                        </a:rPr>
                        <a:t/>
                      </a:r>
                      <a:br>
                        <a:rPr lang="ru-RU" sz="1200" b="1" dirty="0" smtClean="0">
                          <a:effectLst/>
                        </a:rPr>
                      </a:br>
                      <a:r>
                        <a:rPr lang="ru-RU" sz="1200" b="1" dirty="0" smtClean="0">
                          <a:effectLst/>
                        </a:rPr>
                        <a:t>(указывается в рублях)</a:t>
                      </a:r>
                      <a:endParaRPr lang="ru-RU" sz="1200" b="1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200" b="1" u="sng" dirty="0" smtClean="0">
                          <a:effectLst/>
                        </a:rPr>
                        <a:t>________________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(указывается в процентах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от общей стоимости реализации проекта)</a:t>
                      </a:r>
                      <a:endParaRPr lang="ru-RU" sz="1200" b="1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</a:tr>
              <a:tr h="86260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22.2.2. Общий </a:t>
                      </a:r>
                      <a:r>
                        <a:rPr lang="ru-RU" sz="1200" dirty="0">
                          <a:effectLst/>
                        </a:rPr>
                        <a:t>объем участия юридических лиц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u="sng" dirty="0" smtClean="0">
                          <a:effectLst/>
                        </a:rPr>
                        <a:t>259 331,28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указывается в рублях)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u="sng" dirty="0" smtClean="0">
                          <a:effectLst/>
                        </a:rPr>
                        <a:t>10,33</a:t>
                      </a:r>
                      <a:r>
                        <a:rPr lang="ru-RU" sz="1200" b="1" u="sng" baseline="0" dirty="0" smtClean="0">
                          <a:effectLst/>
                        </a:rPr>
                        <a:t> </a:t>
                      </a:r>
                      <a:r>
                        <a:rPr lang="ru-RU" sz="1200" b="1" u="sng" dirty="0" smtClean="0">
                          <a:effectLst/>
                        </a:rPr>
                        <a:t>%</a:t>
                      </a:r>
                      <a:endParaRPr lang="ru-RU" sz="1200" b="1" u="sng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(указывается </a:t>
                      </a:r>
                      <a:r>
                        <a:rPr lang="ru-RU" sz="1200" b="1" dirty="0" smtClean="0">
                          <a:effectLst/>
                        </a:rPr>
                        <a:t>в </a:t>
                      </a:r>
                      <a:r>
                        <a:rPr lang="ru-RU" sz="1200" b="1" dirty="0">
                          <a:effectLst/>
                        </a:rPr>
                        <a:t>процентах 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от </a:t>
                      </a:r>
                      <a:r>
                        <a:rPr lang="ru-RU" sz="1200" b="1" dirty="0">
                          <a:effectLst/>
                        </a:rPr>
                        <a:t>общей стоимости реализации проекта)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</a:tr>
              <a:tr h="15850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 В том числе: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14642" marR="146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8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НО «Фонд развития муниципального </a:t>
                      </a:r>
                      <a:r>
                        <a:rPr lang="ru-RU" sz="1200" b="1" dirty="0" smtClean="0">
                          <a:effectLst/>
                        </a:rPr>
                        <a:t>образования»,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ОГРН </a:t>
                      </a:r>
                      <a:r>
                        <a:rPr lang="ru-RU" sz="1200" b="1" dirty="0" smtClean="0">
                          <a:effectLst/>
                        </a:rPr>
                        <a:t>1138965749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ИНН </a:t>
                      </a:r>
                      <a:r>
                        <a:rPr lang="ru-RU" sz="1200" b="1" dirty="0" smtClean="0">
                          <a:effectLst/>
                        </a:rPr>
                        <a:t>6325562417 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u="sng" dirty="0" smtClean="0">
                          <a:effectLst/>
                        </a:rPr>
                        <a:t>259 331,28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(указывается </a:t>
                      </a:r>
                      <a:r>
                        <a:rPr lang="ru-RU" sz="1200" b="1" dirty="0">
                          <a:effectLst/>
                        </a:rPr>
                        <a:t>в рублях)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u="sng" dirty="0" smtClean="0">
                          <a:effectLst/>
                        </a:rPr>
                        <a:t>10,33%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указывается в процентах 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от </a:t>
                      </a:r>
                      <a:r>
                        <a:rPr lang="ru-RU" sz="1200" b="1" dirty="0">
                          <a:effectLst/>
                        </a:rPr>
                        <a:t>общей стоимости реализации проекта)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</a:tr>
              <a:tr h="5938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22.3. Запрашиваемая </a:t>
                      </a:r>
                      <a:r>
                        <a:rPr lang="ru-RU" sz="1200" dirty="0">
                          <a:effectLst/>
                        </a:rPr>
                        <a:t>сумма субсидии из областного бюджета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u="sng" dirty="0" smtClean="0">
                          <a:effectLst/>
                        </a:rPr>
                        <a:t>2 000 000,00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указывается в рублях)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u="sng" dirty="0" smtClean="0">
                          <a:effectLst/>
                        </a:rPr>
                        <a:t>79,67%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указывается в процентах от общей стоимости реализации проекта)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4642" marR="14642" marT="0" marB="0"/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8910615" y="716747"/>
            <a:ext cx="936104" cy="5760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15880" y="5805264"/>
            <a:ext cx="1584176" cy="79208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191344" y="116632"/>
            <a:ext cx="2939449" cy="4927212"/>
          </a:xfrm>
          <a:custGeom>
            <a:avLst/>
            <a:gdLst>
              <a:gd name="connsiteX0" fmla="*/ 0 w 5605659"/>
              <a:gd name="connsiteY0" fmla="*/ 0 h 3299600"/>
              <a:gd name="connsiteX1" fmla="*/ 3955859 w 5605659"/>
              <a:gd name="connsiteY1" fmla="*/ 0 h 3299600"/>
              <a:gd name="connsiteX2" fmla="*/ 5605659 w 5605659"/>
              <a:gd name="connsiteY2" fmla="*/ 1649800 h 3299600"/>
              <a:gd name="connsiteX3" fmla="*/ 3955859 w 5605659"/>
              <a:gd name="connsiteY3" fmla="*/ 3299600 h 3299600"/>
              <a:gd name="connsiteX4" fmla="*/ 0 w 5605659"/>
              <a:gd name="connsiteY4" fmla="*/ 3299600 h 3299600"/>
              <a:gd name="connsiteX5" fmla="*/ 1649800 w 5605659"/>
              <a:gd name="connsiteY5" fmla="*/ 1649800 h 3299600"/>
              <a:gd name="connsiteX6" fmla="*/ 0 w 5605659"/>
              <a:gd name="connsiteY6" fmla="*/ 0 h 32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5659" h="3299600">
                <a:moveTo>
                  <a:pt x="5605658" y="0"/>
                </a:moveTo>
                <a:lnTo>
                  <a:pt x="5605658" y="2328495"/>
                </a:lnTo>
                <a:lnTo>
                  <a:pt x="2802830" y="3299600"/>
                </a:lnTo>
                <a:lnTo>
                  <a:pt x="1" y="2328495"/>
                </a:lnTo>
                <a:lnTo>
                  <a:pt x="1" y="0"/>
                </a:lnTo>
                <a:lnTo>
                  <a:pt x="2802830" y="971105"/>
                </a:lnTo>
                <a:lnTo>
                  <a:pt x="5605658" y="0"/>
                </a:lnTo>
                <a:close/>
              </a:path>
            </a:pathLst>
          </a:custGeom>
          <a:ln>
            <a:solidFill>
              <a:schemeClr val="tx1">
                <a:alpha val="90000"/>
              </a:schemeClr>
            </a:solidFill>
          </a:ln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6000" rIns="0" bIns="1008000" numCol="1" spcCol="1270" anchor="ctr" anchorCtr="0">
            <a:sp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u="sng" dirty="0"/>
              <a:t>Пункт </a:t>
            </a:r>
            <a:r>
              <a:rPr lang="ru-RU" sz="2000" b="1" u="sng" dirty="0" smtClean="0"/>
              <a:t>23</a:t>
            </a:r>
            <a:endParaRPr lang="ru-RU" sz="2000" b="1" u="sng" dirty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Описание механизма последующего содержания создаваемого (реконструируемого, ремонтируемого) объекта общественной инфраструктуры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1904" y="908719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0484"/>
              </p:ext>
            </p:extLst>
          </p:nvPr>
        </p:nvGraphicFramePr>
        <p:xfrm>
          <a:off x="3130792" y="116632"/>
          <a:ext cx="8941871" cy="6321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7674"/>
                <a:gridCol w="3884197"/>
              </a:tblGrid>
              <a:tr h="381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критерия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Описание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Организация, осуществляющая последующее содержание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объекта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Полное наименование организации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Должностное лицо организации, осуществляющей последующее содержание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объекта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ФИО, должность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Функции населения, осуществляемые в целях обеспечения последующего содержания объекта общественной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инфраструктуры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Поддержание </a:t>
                      </a:r>
                      <a:r>
                        <a:rPr lang="ru-RU" sz="2000" dirty="0" smtClean="0">
                          <a:effectLst/>
                        </a:rPr>
                        <a:t>порядка,</a:t>
                      </a:r>
                      <a:r>
                        <a:rPr lang="ru-RU" sz="2000" baseline="0" dirty="0" smtClean="0">
                          <a:effectLst/>
                        </a:rPr>
                        <a:t> трудовое участие, проведение субботников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Должностное лицо, осуществляющее контроль за последующим содержанием объекта общественной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инфраструктуры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ФИО, должность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Мероприятия, проводимые в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целях обеспечения последующего содержания объекта общественной инфраструктуры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Уборка территории, полив </a:t>
                      </a:r>
                      <a:r>
                        <a:rPr lang="ru-RU" sz="2000" dirty="0" smtClean="0">
                          <a:effectLst/>
                        </a:rPr>
                        <a:t>растений, периодический</a:t>
                      </a:r>
                      <a:r>
                        <a:rPr lang="ru-RU" sz="2000" baseline="0" dirty="0" smtClean="0">
                          <a:effectLst/>
                        </a:rPr>
                        <a:t> осмотр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9488" y="1195487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07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1904" y="908719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9488" y="1195487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35499" y="116632"/>
            <a:ext cx="3538228" cy="5736930"/>
          </a:xfrm>
          <a:custGeom>
            <a:avLst/>
            <a:gdLst>
              <a:gd name="connsiteX0" fmla="*/ 0 w 5605659"/>
              <a:gd name="connsiteY0" fmla="*/ 0 h 3299600"/>
              <a:gd name="connsiteX1" fmla="*/ 3955859 w 5605659"/>
              <a:gd name="connsiteY1" fmla="*/ 0 h 3299600"/>
              <a:gd name="connsiteX2" fmla="*/ 5605659 w 5605659"/>
              <a:gd name="connsiteY2" fmla="*/ 1649800 h 3299600"/>
              <a:gd name="connsiteX3" fmla="*/ 3955859 w 5605659"/>
              <a:gd name="connsiteY3" fmla="*/ 3299600 h 3299600"/>
              <a:gd name="connsiteX4" fmla="*/ 0 w 5605659"/>
              <a:gd name="connsiteY4" fmla="*/ 3299600 h 3299600"/>
              <a:gd name="connsiteX5" fmla="*/ 1649800 w 5605659"/>
              <a:gd name="connsiteY5" fmla="*/ 1649800 h 3299600"/>
              <a:gd name="connsiteX6" fmla="*/ 0 w 5605659"/>
              <a:gd name="connsiteY6" fmla="*/ 0 h 32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5659" h="3299600">
                <a:moveTo>
                  <a:pt x="5605658" y="0"/>
                </a:moveTo>
                <a:lnTo>
                  <a:pt x="5605658" y="2328495"/>
                </a:lnTo>
                <a:lnTo>
                  <a:pt x="2802830" y="3299600"/>
                </a:lnTo>
                <a:lnTo>
                  <a:pt x="1" y="2328495"/>
                </a:lnTo>
                <a:lnTo>
                  <a:pt x="1" y="0"/>
                </a:lnTo>
                <a:lnTo>
                  <a:pt x="2802830" y="971105"/>
                </a:lnTo>
                <a:lnTo>
                  <a:pt x="5605658" y="0"/>
                </a:lnTo>
                <a:close/>
              </a:path>
            </a:pathLst>
          </a:custGeom>
          <a:ln>
            <a:solidFill>
              <a:schemeClr val="bg1">
                <a:lumMod val="95000"/>
                <a:alpha val="90000"/>
              </a:schemeClr>
            </a:solidFill>
          </a:ln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1665040" rIns="15240" bIns="1665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u="sng" dirty="0"/>
              <a:t>Пункт </a:t>
            </a:r>
            <a:r>
              <a:rPr lang="ru-RU" sz="2000" b="1" u="sng" dirty="0" smtClean="0"/>
              <a:t>24</a:t>
            </a:r>
            <a:endParaRPr lang="ru-RU" sz="2000" b="1" u="sng" dirty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Описание </a:t>
            </a:r>
            <a:r>
              <a:rPr lang="ru-RU" sz="2000" b="1" dirty="0" err="1"/>
              <a:t>неденежного</a:t>
            </a:r>
            <a:r>
              <a:rPr lang="ru-RU" sz="2000" b="1" dirty="0"/>
              <a:t> вклада физических и (или) юридических лиц в реализацию общественного проекта (если </a:t>
            </a:r>
            <a:r>
              <a:rPr lang="ru-RU" sz="2000" b="1" dirty="0" err="1"/>
              <a:t>неденежный</a:t>
            </a:r>
            <a:r>
              <a:rPr lang="ru-RU" sz="2000" b="1" dirty="0"/>
              <a:t> вклад предполагается)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3582607" y="116632"/>
            <a:ext cx="5362115" cy="4052996"/>
          </a:xfrm>
          <a:custGeom>
            <a:avLst/>
            <a:gdLst>
              <a:gd name="connsiteX0" fmla="*/ 659592 w 3957470"/>
              <a:gd name="connsiteY0" fmla="*/ 0 h 4949399"/>
              <a:gd name="connsiteX1" fmla="*/ 3297878 w 3957470"/>
              <a:gd name="connsiteY1" fmla="*/ 0 h 4949399"/>
              <a:gd name="connsiteX2" fmla="*/ 3957470 w 3957470"/>
              <a:gd name="connsiteY2" fmla="*/ 659592 h 4949399"/>
              <a:gd name="connsiteX3" fmla="*/ 3957470 w 3957470"/>
              <a:gd name="connsiteY3" fmla="*/ 4949399 h 4949399"/>
              <a:gd name="connsiteX4" fmla="*/ 3957470 w 3957470"/>
              <a:gd name="connsiteY4" fmla="*/ 4949399 h 4949399"/>
              <a:gd name="connsiteX5" fmla="*/ 0 w 3957470"/>
              <a:gd name="connsiteY5" fmla="*/ 4949399 h 4949399"/>
              <a:gd name="connsiteX6" fmla="*/ 0 w 3957470"/>
              <a:gd name="connsiteY6" fmla="*/ 4949399 h 4949399"/>
              <a:gd name="connsiteX7" fmla="*/ 0 w 3957470"/>
              <a:gd name="connsiteY7" fmla="*/ 659592 h 4949399"/>
              <a:gd name="connsiteX8" fmla="*/ 659592 w 3957470"/>
              <a:gd name="connsiteY8" fmla="*/ 0 h 494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7470" h="4949399">
                <a:moveTo>
                  <a:pt x="3957470" y="824917"/>
                </a:moveTo>
                <a:lnTo>
                  <a:pt x="3957470" y="4124482"/>
                </a:lnTo>
                <a:cubicBezTo>
                  <a:pt x="3957470" y="4580071"/>
                  <a:pt x="3721345" y="4949398"/>
                  <a:pt x="3430069" y="4949398"/>
                </a:cubicBezTo>
                <a:lnTo>
                  <a:pt x="0" y="4949398"/>
                </a:lnTo>
                <a:lnTo>
                  <a:pt x="0" y="4949398"/>
                </a:lnTo>
                <a:lnTo>
                  <a:pt x="0" y="1"/>
                </a:lnTo>
                <a:lnTo>
                  <a:pt x="0" y="1"/>
                </a:lnTo>
                <a:lnTo>
                  <a:pt x="3430069" y="1"/>
                </a:lnTo>
                <a:cubicBezTo>
                  <a:pt x="3721345" y="1"/>
                  <a:pt x="3957470" y="369328"/>
                  <a:pt x="3957470" y="824917"/>
                </a:cubicBezTo>
                <a:close/>
              </a:path>
            </a:pathLst>
          </a:custGeom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210968" rIns="210968" bIns="210969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i="1" dirty="0">
              <a:solidFill>
                <a:schemeClr val="accent6"/>
              </a:solidFill>
            </a:endParaRPr>
          </a:p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i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00305"/>
              </p:ext>
            </p:extLst>
          </p:nvPr>
        </p:nvGraphicFramePr>
        <p:xfrm>
          <a:off x="3605296" y="116632"/>
          <a:ext cx="8323353" cy="6056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640"/>
                <a:gridCol w="3096344"/>
                <a:gridCol w="3312369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неденежного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вклада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Физические и (или) юридические лица, осуществляющие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неденежный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вклад</a:t>
                      </a: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Работы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600" dirty="0" smtClean="0">
                          <a:effectLst/>
                        </a:rPr>
                        <a:t>Расчистка территории</a:t>
                      </a:r>
                      <a:r>
                        <a:rPr lang="ru-RU" sz="1600" baseline="0" dirty="0" smtClean="0">
                          <a:effectLst/>
                        </a:rPr>
                        <a:t> от кустарников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Жители села Усолье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Услуги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Высадка</a:t>
                      </a:r>
                      <a:r>
                        <a:rPr lang="ru-RU" sz="1600" baseline="0" dirty="0" smtClean="0">
                          <a:effectLst/>
                        </a:rPr>
                        <a:t> новых кустарников, клумб, деревьев 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ООО «Цветочная</a:t>
                      </a:r>
                      <a:r>
                        <a:rPr lang="ru-RU" sz="1600" baseline="0" dirty="0" smtClean="0">
                          <a:effectLst/>
                        </a:rPr>
                        <a:t> поляна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Предоставление материалов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600" dirty="0" smtClean="0">
                          <a:effectLst/>
                        </a:rPr>
                        <a:t>Предоставление</a:t>
                      </a:r>
                      <a:r>
                        <a:rPr lang="ru-RU" sz="1600" baseline="0" dirty="0" smtClean="0">
                          <a:effectLst/>
                        </a:rPr>
                        <a:t> плиточного покрытия </a:t>
                      </a:r>
                      <a:endParaRPr lang="ru-RU" sz="16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ООО «Новый берег»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>
                          <a:effectLst/>
                        </a:rPr>
                        <a:t>Предоставление техники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Трактор</a:t>
                      </a:r>
                      <a:endParaRPr lang="ru-RU" sz="16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ООО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«Мотор»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>
                          <a:effectLst/>
                        </a:rPr>
                        <a:t>Предоставление оборудования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……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>
                          <a:effectLst/>
                        </a:rPr>
                        <a:t>Предоставление инвентаря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……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Другое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……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87888" y="6021288"/>
            <a:ext cx="6828420" cy="707886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НЕ обязательно заполнять все строки таблицы, </a:t>
            </a:r>
          </a:p>
          <a:p>
            <a:pPr algn="r"/>
            <a:r>
              <a:rPr lang="ru-RU" sz="2000" b="1" dirty="0" smtClean="0"/>
              <a:t>если такой вид вклада не предусмотрен в проекте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438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1904" y="908719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9488" y="1195487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119334" y="157061"/>
            <a:ext cx="2411773" cy="6084428"/>
          </a:xfrm>
          <a:custGeom>
            <a:avLst/>
            <a:gdLst>
              <a:gd name="connsiteX0" fmla="*/ 0 w 5605659"/>
              <a:gd name="connsiteY0" fmla="*/ 0 h 3299600"/>
              <a:gd name="connsiteX1" fmla="*/ 3955859 w 5605659"/>
              <a:gd name="connsiteY1" fmla="*/ 0 h 3299600"/>
              <a:gd name="connsiteX2" fmla="*/ 5605659 w 5605659"/>
              <a:gd name="connsiteY2" fmla="*/ 1649800 h 3299600"/>
              <a:gd name="connsiteX3" fmla="*/ 3955859 w 5605659"/>
              <a:gd name="connsiteY3" fmla="*/ 3299600 h 3299600"/>
              <a:gd name="connsiteX4" fmla="*/ 0 w 5605659"/>
              <a:gd name="connsiteY4" fmla="*/ 3299600 h 3299600"/>
              <a:gd name="connsiteX5" fmla="*/ 1649800 w 5605659"/>
              <a:gd name="connsiteY5" fmla="*/ 1649800 h 3299600"/>
              <a:gd name="connsiteX6" fmla="*/ 0 w 5605659"/>
              <a:gd name="connsiteY6" fmla="*/ 0 h 32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5659" h="3299600">
                <a:moveTo>
                  <a:pt x="5605658" y="0"/>
                </a:moveTo>
                <a:lnTo>
                  <a:pt x="5605658" y="2328495"/>
                </a:lnTo>
                <a:lnTo>
                  <a:pt x="2802830" y="3299600"/>
                </a:lnTo>
                <a:lnTo>
                  <a:pt x="1" y="2328495"/>
                </a:lnTo>
                <a:lnTo>
                  <a:pt x="1" y="0"/>
                </a:lnTo>
                <a:lnTo>
                  <a:pt x="2802830" y="971105"/>
                </a:lnTo>
                <a:lnTo>
                  <a:pt x="5605658" y="0"/>
                </a:lnTo>
                <a:close/>
              </a:path>
            </a:pathLst>
          </a:custGeom>
          <a:ln>
            <a:solidFill>
              <a:schemeClr val="bg1">
                <a:lumMod val="75000"/>
                <a:alpha val="90000"/>
              </a:schemeClr>
            </a:solidFill>
          </a:ln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1665040" rIns="15240" bIns="1665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u="sng" dirty="0"/>
              <a:t>Пункт </a:t>
            </a:r>
            <a:r>
              <a:rPr lang="ru-RU" sz="2000" b="1" u="sng" dirty="0" smtClean="0"/>
              <a:t>25</a:t>
            </a:r>
            <a:endParaRPr lang="ru-RU" sz="2000" b="1" u="sng" dirty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Ожидаемые результаты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2531108" y="157060"/>
            <a:ext cx="9541556" cy="5648203"/>
          </a:xfrm>
          <a:custGeom>
            <a:avLst/>
            <a:gdLst>
              <a:gd name="connsiteX0" fmla="*/ 659592 w 3957470"/>
              <a:gd name="connsiteY0" fmla="*/ 0 h 4949399"/>
              <a:gd name="connsiteX1" fmla="*/ 3297878 w 3957470"/>
              <a:gd name="connsiteY1" fmla="*/ 0 h 4949399"/>
              <a:gd name="connsiteX2" fmla="*/ 3957470 w 3957470"/>
              <a:gd name="connsiteY2" fmla="*/ 659592 h 4949399"/>
              <a:gd name="connsiteX3" fmla="*/ 3957470 w 3957470"/>
              <a:gd name="connsiteY3" fmla="*/ 4949399 h 4949399"/>
              <a:gd name="connsiteX4" fmla="*/ 3957470 w 3957470"/>
              <a:gd name="connsiteY4" fmla="*/ 4949399 h 4949399"/>
              <a:gd name="connsiteX5" fmla="*/ 0 w 3957470"/>
              <a:gd name="connsiteY5" fmla="*/ 4949399 h 4949399"/>
              <a:gd name="connsiteX6" fmla="*/ 0 w 3957470"/>
              <a:gd name="connsiteY6" fmla="*/ 4949399 h 4949399"/>
              <a:gd name="connsiteX7" fmla="*/ 0 w 3957470"/>
              <a:gd name="connsiteY7" fmla="*/ 659592 h 4949399"/>
              <a:gd name="connsiteX8" fmla="*/ 659592 w 3957470"/>
              <a:gd name="connsiteY8" fmla="*/ 0 h 494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7470" h="4949399">
                <a:moveTo>
                  <a:pt x="3957470" y="824917"/>
                </a:moveTo>
                <a:lnTo>
                  <a:pt x="3957470" y="4124482"/>
                </a:lnTo>
                <a:cubicBezTo>
                  <a:pt x="3957470" y="4580071"/>
                  <a:pt x="3721345" y="4949398"/>
                  <a:pt x="3430069" y="4949398"/>
                </a:cubicBezTo>
                <a:lnTo>
                  <a:pt x="0" y="4949398"/>
                </a:lnTo>
                <a:lnTo>
                  <a:pt x="0" y="4949398"/>
                </a:lnTo>
                <a:lnTo>
                  <a:pt x="0" y="1"/>
                </a:lnTo>
                <a:lnTo>
                  <a:pt x="0" y="1"/>
                </a:lnTo>
                <a:lnTo>
                  <a:pt x="3430069" y="1"/>
                </a:lnTo>
                <a:cubicBezTo>
                  <a:pt x="3721345" y="1"/>
                  <a:pt x="3957470" y="369328"/>
                  <a:pt x="3957470" y="824917"/>
                </a:cubicBezTo>
                <a:close/>
              </a:path>
            </a:pathLst>
          </a:custGeom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210968" rIns="210968" bIns="210969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i="1" dirty="0">
              <a:solidFill>
                <a:schemeClr val="accent6"/>
              </a:solidFill>
            </a:endParaRPr>
          </a:p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7888" y="6021288"/>
            <a:ext cx="6828420" cy="707886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Количественные и качественные показатели</a:t>
            </a:r>
          </a:p>
          <a:p>
            <a:pPr algn="r"/>
            <a:r>
              <a:rPr lang="ru-RU" sz="2000" b="1" dirty="0" smtClean="0"/>
              <a:t> не связаны </a:t>
            </a:r>
            <a:endParaRPr lang="ru-RU" sz="20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00840"/>
              </p:ext>
            </p:extLst>
          </p:nvPr>
        </p:nvGraphicFramePr>
        <p:xfrm>
          <a:off x="2743831" y="332656"/>
          <a:ext cx="8680761" cy="5301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861"/>
                <a:gridCol w="4157733"/>
                <a:gridCol w="3773167"/>
              </a:tblGrid>
              <a:tr h="433840"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показателя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Значение показателя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216920">
                <a:tc gridSpan="3">
                  <a:txBody>
                    <a:bodyPr/>
                    <a:lstStyle/>
                    <a:p>
                      <a:pPr marL="39370" marR="8953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 Количественные показатели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481"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1.1.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Благополучатели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__ чел. в год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420481"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1.2.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Качели 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__ шт.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420481"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1.3. 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Лавочки  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__ шт.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420481"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1.4.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Горка  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__ шт.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420481"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1.5.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Забор 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__ п.м.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420481"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1.6. 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Светильники  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__ шт.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420481"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1.7.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Урны 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__  шт.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216920">
                <a:tc gridSpan="3"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Качественные показатели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759"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2.1.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Повышение уровня комфортности проживания граждан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 __%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650759"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2.2.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Повышение удовлетворенности у населения качеством работы местной администрации</a:t>
                      </a:r>
                      <a:endParaRPr lang="ru-RU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R="8953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__%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10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5700" y="313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295830"/>
              </p:ext>
            </p:extLst>
          </p:nvPr>
        </p:nvGraphicFramePr>
        <p:xfrm>
          <a:off x="623392" y="2564904"/>
          <a:ext cx="10801200" cy="395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3347"/>
                <a:gridCol w="7147853"/>
              </a:tblGrid>
              <a:tr h="504056">
                <a:tc>
                  <a:txBody>
                    <a:bodyPr/>
                    <a:lstStyle/>
                    <a:p>
                      <a:pPr marR="8953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Инициатор проекта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803" marR="43803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Пример заполнения</a:t>
                      </a:r>
                      <a:endParaRPr lang="ru-RU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803" marR="43803" marT="0" marB="0"/>
                </a:tc>
              </a:tr>
              <a:tr h="1296144">
                <a:tc>
                  <a:txBody>
                    <a:bodyPr/>
                    <a:lstStyle/>
                    <a:p>
                      <a:pPr marR="89535"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Глава муниципального образования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803" marR="43803" marT="0" marB="0"/>
                </a:tc>
                <a:tc>
                  <a:txBody>
                    <a:bodyPr/>
                    <a:lstStyle/>
                    <a:p>
                      <a:pPr marR="89535"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Постановление главы сельского поселения Алексеевка муниципального района Алексеевский от ___________ 20__ года №___ на 1 л. </a:t>
                      </a:r>
                      <a:endParaRPr lang="ru-RU" sz="1200" dirty="0">
                        <a:effectLst/>
                      </a:endParaRPr>
                    </a:p>
                    <a:p>
                      <a:pPr marR="89535"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или</a:t>
                      </a:r>
                      <a:endParaRPr lang="ru-RU" sz="1200" dirty="0">
                        <a:effectLst/>
                      </a:endParaRPr>
                    </a:p>
                    <a:p>
                      <a:pPr marR="89535"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Постановление </a:t>
                      </a:r>
                      <a:r>
                        <a:rPr lang="ru-RU" sz="1400" dirty="0">
                          <a:effectLst/>
                        </a:rPr>
                        <a:t>администрации сельского поселения Алексеевка муниципального района Алексеевский от ___________ 20__ года №___   на 1 л.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803" marR="43803" marT="0" marB="0"/>
                </a:tc>
              </a:tr>
              <a:tr h="504056">
                <a:tc>
                  <a:txBody>
                    <a:bodyPr/>
                    <a:lstStyle/>
                    <a:p>
                      <a:pPr marR="89535"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Представительный орган муниципального образования</a:t>
                      </a:r>
                      <a:endParaRPr lang="ru-RU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803" marR="43803" marT="0" marB="0"/>
                </a:tc>
                <a:tc>
                  <a:txBody>
                    <a:bodyPr/>
                    <a:lstStyle/>
                    <a:p>
                      <a:pPr marR="89535"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Решение Собрания представителей сельского поселения Алексеевка муниципального района Алексеевский от ___________ 20__ года №___  на 1 л.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803" marR="43803" marT="0" marB="0"/>
                </a:tc>
              </a:tr>
              <a:tr h="581392">
                <a:tc>
                  <a:txBody>
                    <a:bodyPr/>
                    <a:lstStyle/>
                    <a:p>
                      <a:pPr marR="89535"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Территориальное общественное самоуправление (ТОС)</a:t>
                      </a:r>
                      <a:endParaRPr lang="ru-RU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803" marR="43803" marT="0" marB="0"/>
                </a:tc>
                <a:tc>
                  <a:txBody>
                    <a:bodyPr/>
                    <a:lstStyle/>
                    <a:p>
                      <a:pPr marR="89535"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Обращение ТОС ____________           в адрес главы городского округа Тольятти от _______ 20__ года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803" marR="43803" marT="0" marB="0"/>
                </a:tc>
              </a:tr>
              <a:tr h="0">
                <a:tc>
                  <a:txBody>
                    <a:bodyPr/>
                    <a:lstStyle/>
                    <a:p>
                      <a:pPr marR="89535"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Территориальный общественный совет</a:t>
                      </a:r>
                      <a:endParaRPr lang="ru-RU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803" marR="43803" marT="0" marB="0"/>
                </a:tc>
                <a:tc>
                  <a:txBody>
                    <a:bodyPr/>
                    <a:lstStyle/>
                    <a:p>
                      <a:pPr marR="89535"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Протокол заседания общественного совета городского округа Отрадный от _______ 20__ года №__ на 3 л.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803" marR="43803" marT="0" marB="0"/>
                </a:tc>
              </a:tr>
              <a:tr h="0">
                <a:tc>
                  <a:txBody>
                    <a:bodyPr/>
                    <a:lstStyle/>
                    <a:p>
                      <a:pPr marL="20129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Некоммерческая организация</a:t>
                      </a:r>
                      <a:endParaRPr lang="ru-RU" sz="1200">
                        <a:effectLst/>
                      </a:endParaRPr>
                    </a:p>
                    <a:p>
                      <a:pPr marR="89535"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803" marR="43803" marT="0" marB="0"/>
                </a:tc>
                <a:tc>
                  <a:txBody>
                    <a:bodyPr/>
                    <a:lstStyle/>
                    <a:p>
                      <a:pPr marR="89535" algn="l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Обращение некоммерческой организации _________________  в адрес главы сельского поселения Алексеевка муниципального района Алексеевский от _______ 20__ года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803" marR="4380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9376" y="1057590"/>
            <a:ext cx="6120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 Документ об инициировании общественного проекта.</a:t>
            </a:r>
            <a:endParaRPr kumimoji="0" lang="ru-RU" altLang="ru-RU" sz="1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Указывается конкретное название прилагаемого документа с реквизитами.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Пример заполнения в зависимости от инициатора проекта.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3491" y="836712"/>
            <a:ext cx="3480048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Пункт не заполняется в случае, если инициатор проекта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57200" algn="l"/>
              </a:tabLst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«Население муниципального образования на собраниях или конференциях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»!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5700" y="313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1213008"/>
            <a:ext cx="11089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Протокол собрания или конференции граждан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Является обязательным для всех проектов </a:t>
            </a:r>
            <a:r>
              <a:rPr lang="ru-RU" dirty="0"/>
              <a:t>вне зависимости от инициатора проекта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2186195"/>
            <a:ext cx="957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Пример заполнения.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i="1" dirty="0" smtClean="0">
                <a:solidFill>
                  <a:prstClr val="black"/>
                </a:solidFill>
              </a:rPr>
              <a:t>Протокол </a:t>
            </a:r>
            <a:r>
              <a:rPr lang="ru-RU" i="1" dirty="0">
                <a:solidFill>
                  <a:prstClr val="black"/>
                </a:solidFill>
              </a:rPr>
              <a:t>собрания граждан от 7 февраля 2020 года №2 на 3 л.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224" y="3501008"/>
            <a:ext cx="110229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 Прочие документы и сведения, подтверждающие проведение обсуждения реализации общественного проекта с населением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r>
              <a:rPr lang="ru-RU" dirty="0"/>
              <a:t>Оформляется в произвольной форме. Допускается представление печатных средств массовой информации, фото и видеоматериалов, подтверждающих проведение такого обсуждения, и приведение ссылок на сведения в сети Интернет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Указать конкретное название прилагаемого документа.</a:t>
            </a:r>
          </a:p>
          <a:p>
            <a:r>
              <a:rPr lang="ru-RU" dirty="0"/>
              <a:t>Пример заполнения:</a:t>
            </a:r>
          </a:p>
          <a:p>
            <a:r>
              <a:rPr lang="ru-RU" i="1" dirty="0"/>
              <a:t>Копии газеты «Март» от 17 января 2020 года на 5 л. </a:t>
            </a:r>
            <a:endParaRPr lang="ru-RU" dirty="0"/>
          </a:p>
          <a:p>
            <a:r>
              <a:rPr lang="ru-RU" i="1" dirty="0"/>
              <a:t>Скриншот страницы </a:t>
            </a:r>
            <a:r>
              <a:rPr lang="ru-RU" i="1" dirty="0" err="1"/>
              <a:t>ВКонтакте</a:t>
            </a:r>
            <a:r>
              <a:rPr lang="ru-RU" i="1" dirty="0"/>
              <a:t> группы Сельское поселение Алексеевка на 1 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9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5700" y="313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700" y="1052736"/>
            <a:ext cx="11076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4.</a:t>
            </a:r>
            <a:r>
              <a:rPr lang="ru-RU" b="1" i="1" dirty="0"/>
              <a:t> </a:t>
            </a:r>
            <a:r>
              <a:rPr lang="ru-RU" b="1" dirty="0"/>
              <a:t>Документы, подтверждающие общую стоимость общественного проекта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r>
              <a:rPr lang="ru-RU" dirty="0"/>
              <a:t>Прилагается документ, подтверждающий общую стоимость общественного проекта на усмотрение участника конкурсного </a:t>
            </a:r>
            <a:r>
              <a:rPr lang="ru-RU" dirty="0" smtClean="0"/>
              <a:t>отбора.</a:t>
            </a:r>
          </a:p>
          <a:p>
            <a:r>
              <a:rPr lang="ru-RU" dirty="0" smtClean="0"/>
              <a:t>Например: прейскурант</a:t>
            </a:r>
            <a:r>
              <a:rPr lang="ru-RU" dirty="0"/>
              <a:t>, прайс-лист проектно-сметная документация, смета, локальная смета, сметный расчет, коммерческие предложения и </a:t>
            </a:r>
            <a:r>
              <a:rPr lang="ru-RU" dirty="0" smtClean="0"/>
              <a:t>другие.</a:t>
            </a:r>
            <a:endParaRPr lang="ru-RU" dirty="0"/>
          </a:p>
        </p:txBody>
      </p:sp>
      <p:pic>
        <p:nvPicPr>
          <p:cNvPr id="9" name="Picture 10" descr="ÐÐ°ÑÑÐ¸Ð½ÐºÐ¸ Ð¿Ð¾ Ð·Ð°Ð¿ÑÐ¾ÑÑ ÑÐ¼ÐµÑ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409078"/>
            <a:ext cx="3309378" cy="257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3432" y="4326236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Пример заполнения.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i="1" dirty="0">
              <a:solidFill>
                <a:prstClr val="black"/>
              </a:solidFill>
            </a:endParaRPr>
          </a:p>
          <a:p>
            <a:pPr lvl="0"/>
            <a:r>
              <a:rPr lang="ru-RU" i="1" dirty="0" smtClean="0">
                <a:solidFill>
                  <a:prstClr val="black"/>
                </a:solidFill>
              </a:rPr>
              <a:t>Проектно-сметная </a:t>
            </a:r>
            <a:r>
              <a:rPr lang="ru-RU" i="1" dirty="0">
                <a:solidFill>
                  <a:prstClr val="black"/>
                </a:solidFill>
              </a:rPr>
              <a:t>документация на 7 л.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412" y="11663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 ОФОРМЛЕНИЯ ЗАГОЛОВКА ЗАЯВКИ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1"/>
          <a:stretch/>
        </p:blipFill>
        <p:spPr bwMode="auto">
          <a:xfrm>
            <a:off x="1055440" y="692696"/>
            <a:ext cx="10009112" cy="541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36524" y="836712"/>
            <a:ext cx="7912004" cy="17281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4074" y="764704"/>
            <a:ext cx="8136904" cy="1872208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026863" y="764704"/>
            <a:ext cx="7776864" cy="2016224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84" y="1412776"/>
            <a:ext cx="110892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5. Фотографии текущего состояния объектов или территорий общественного проекта</a:t>
            </a:r>
            <a:r>
              <a:rPr lang="ru-RU" b="1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Фотографии прилагаются в формате электронного документа и часть фотографий дублируются на бумажном носителе </a:t>
            </a:r>
            <a:r>
              <a:rPr lang="ru-RU" sz="2400" b="1" dirty="0">
                <a:solidFill>
                  <a:srgbClr val="FF0000"/>
                </a:solidFill>
              </a:rPr>
              <a:t>(не менее трех штук). 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dirty="0"/>
              <a:t>Рекомендации по фотографиям. </a:t>
            </a:r>
            <a:endParaRPr lang="ru-RU" b="1" dirty="0" smtClean="0"/>
          </a:p>
          <a:p>
            <a:pPr algn="just"/>
            <a:endParaRPr lang="ru-RU" b="1" dirty="0"/>
          </a:p>
          <a:p>
            <a:pPr algn="just"/>
            <a:r>
              <a:rPr lang="ru-RU" dirty="0" smtClean="0"/>
              <a:t>Фотографии </a:t>
            </a:r>
            <a:r>
              <a:rPr lang="ru-RU" dirty="0"/>
              <a:t>делать </a:t>
            </a:r>
            <a:r>
              <a:rPr lang="ru-RU" b="1" dirty="0">
                <a:solidFill>
                  <a:srgbClr val="FF0000"/>
                </a:solidFill>
              </a:rPr>
              <a:t>с разных ракурсов</a:t>
            </a:r>
            <a:r>
              <a:rPr lang="ru-RU" dirty="0"/>
              <a:t>, делать не менее десяти снимков. 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Для проектов по </a:t>
            </a:r>
            <a:r>
              <a:rPr lang="ru-RU" dirty="0" smtClean="0"/>
              <a:t>направлениям: </a:t>
            </a:r>
            <a:r>
              <a:rPr lang="ru-RU" dirty="0"/>
              <a:t>организация водоснабжения населения и организация мероприятий </a:t>
            </a:r>
            <a:r>
              <a:rPr lang="ru-RU" sz="2400" b="1" dirty="0">
                <a:solidFill>
                  <a:srgbClr val="FF0000"/>
                </a:solidFill>
              </a:rPr>
              <a:t>рекомендуем фотографировать </a:t>
            </a:r>
            <a:r>
              <a:rPr lang="ru-RU" dirty="0"/>
              <a:t>место замены труб, место проведения мероприятия.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Пример </a:t>
            </a:r>
            <a:r>
              <a:rPr lang="ru-RU" dirty="0"/>
              <a:t>заполнения. </a:t>
            </a:r>
            <a:r>
              <a:rPr lang="ru-RU" i="1" dirty="0"/>
              <a:t>Фотографии текущего состояния объекта на 1 л.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95700" y="313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7858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roberEM\Документы\Гос.программа Общественные инициативы\Общественные проекты\Ноябрь 2018\Фото\Елховский\Елховка\ДО\IMG_20181028_172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32360"/>
            <a:ext cx="5184576" cy="31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GroberEM\Документы\Гос.программа Общественные инициативы\Общественные проекты\Ноябрь 2018\Фото\Камышлинский\Балыкла\ДО\Фото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12582" r="11005" b="18346"/>
          <a:stretch/>
        </p:blipFill>
        <p:spPr bwMode="auto">
          <a:xfrm>
            <a:off x="983431" y="3419879"/>
            <a:ext cx="5184577" cy="32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GroberEM\Документы\Гос.программа Общественные инициативы\Общественные проекты\Ноябрь 2018\Фото\Жигулевск\Ширяево\ДО\Фото ДО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4111" y="332656"/>
            <a:ext cx="4376271" cy="61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673" y="692696"/>
            <a:ext cx="11391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6. Подписные листы в поддержку общественного проекта, предполагаемого к реализации на дворовой территории многоквартирных домов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r>
              <a:rPr lang="ru-RU" dirty="0"/>
              <a:t>Представляются в случае, если реализация общественного проекта предполагается </a:t>
            </a:r>
            <a:endParaRPr lang="ru-RU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только </a:t>
            </a:r>
            <a:r>
              <a:rPr lang="ru-RU" sz="2400" b="1" dirty="0">
                <a:solidFill>
                  <a:srgbClr val="FF0000"/>
                </a:solidFill>
              </a:rPr>
              <a:t>на дворовой территории многоквартирных домов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dirty="0" smtClean="0"/>
              <a:t>Пример </a:t>
            </a:r>
            <a:r>
              <a:rPr lang="ru-RU" dirty="0"/>
              <a:t>заполнения. </a:t>
            </a:r>
            <a:r>
              <a:rPr lang="ru-RU" i="1" dirty="0"/>
              <a:t>Подписные листы в поддержку проекта на 10 л.</a:t>
            </a:r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На </a:t>
            </a:r>
            <a:r>
              <a:rPr lang="ru-RU" b="1" dirty="0"/>
              <a:t>каждом подписном листе указывается наименование проекта и направление его реализации (в соответствии с утвержденной формой подписного листа), ставится подпись и печать главы муниципального образования на каждом листе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r>
              <a:rPr lang="ru-RU" dirty="0"/>
              <a:t>В случае наличия более десяти подписных листов возможно сшить все подписные листы при соблюдении следующих требований: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титульном листе сшитых документов указывается наименование и направление реализации проекта (в соответствии с утверждённой формой подписного листа), ставится подпись и печать главы муниципального образования,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последнем листе сшитых документов ставится подпись и печать главы муниципального образования,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«склейке» ставится подпись, печать главы муниципального образования и дата подписания.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236" y="16947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3779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412" y="11663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ПОДПИСНОЙ ЛИСТ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4" y="578297"/>
            <a:ext cx="1180931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Форма подписного листа в поддержку общественного проекта, </a:t>
            </a: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предполагаемого </a:t>
            </a:r>
            <a:r>
              <a:rPr lang="ru-RU" dirty="0">
                <a:solidFill>
                  <a:prstClr val="black"/>
                </a:solidFill>
              </a:rPr>
              <a:t>к реализации на дворовой территории многоквартирных домов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Поддерживаем инициирование общественного проекта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«Алиса в стране чудес» </a:t>
            </a:r>
            <a:r>
              <a:rPr lang="ru-RU" b="1" dirty="0">
                <a:solidFill>
                  <a:srgbClr val="FF0000"/>
                </a:solidFill>
              </a:rPr>
              <a:t>по </a:t>
            </a:r>
            <a:r>
              <a:rPr lang="ru-RU" b="1" dirty="0" smtClean="0">
                <a:solidFill>
                  <a:srgbClr val="FF0000"/>
                </a:solidFill>
              </a:rPr>
              <a:t>направлению создание </a:t>
            </a:r>
            <a:r>
              <a:rPr lang="ru-RU" b="1" dirty="0">
                <a:solidFill>
                  <a:srgbClr val="FF0000"/>
                </a:solidFill>
              </a:rPr>
              <a:t>(восстановление) объектов массового отдыха,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том числе на водных объектах общего пользования,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ru-RU" b="1" dirty="0">
                <a:solidFill>
                  <a:srgbClr val="FF0000"/>
                </a:solidFill>
              </a:rPr>
              <a:t>(или) создание (восстановление) объектов сферы культуры </a:t>
            </a:r>
            <a:r>
              <a:rPr lang="ru-RU" b="1" dirty="0" smtClean="0">
                <a:solidFill>
                  <a:srgbClr val="FF0000"/>
                </a:solidFill>
              </a:rPr>
              <a:t>муниципального </a:t>
            </a:r>
            <a:r>
              <a:rPr lang="ru-RU" b="1" dirty="0">
                <a:solidFill>
                  <a:srgbClr val="FF0000"/>
                </a:solidFill>
              </a:rPr>
              <a:t>образования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(</a:t>
            </a:r>
            <a:r>
              <a:rPr lang="ru-RU" sz="1200" dirty="0">
                <a:solidFill>
                  <a:prstClr val="black"/>
                </a:solidFill>
              </a:rPr>
              <a:t>название и направление общественного проекта согласно пункту 1.2 Порядка предоставления в 2017 – 2025 годах субсидий из областного бюджета местным бюджетам в целях </a:t>
            </a:r>
            <a:r>
              <a:rPr lang="ru-RU" sz="1200" dirty="0" err="1">
                <a:solidFill>
                  <a:prstClr val="black"/>
                </a:solidFill>
              </a:rPr>
              <a:t>софинансирования</a:t>
            </a:r>
            <a:r>
              <a:rPr lang="ru-RU" sz="1200" dirty="0">
                <a:solidFill>
                  <a:prstClr val="black"/>
                </a:solidFill>
              </a:rPr>
              <a:t> расходных обязательств муниципальных образований в Самарской области, направленных на решение вопросов местного значения и связанных с реализацией мероприятий по поддержке инициатив населения муниципальных образований в Самарской области</a:t>
            </a:r>
            <a:r>
              <a:rPr lang="ru-RU" dirty="0">
                <a:solidFill>
                  <a:prstClr val="black"/>
                </a:solidFill>
              </a:rPr>
              <a:t>)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prstClr val="black"/>
                </a:solidFill>
              </a:rPr>
              <a:t>Готовы участвовать в реализации общественного проекта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Глава (глава администрации)</a:t>
            </a:r>
          </a:p>
          <a:p>
            <a:r>
              <a:rPr lang="ru-RU" dirty="0">
                <a:solidFill>
                  <a:prstClr val="black"/>
                </a:solidFill>
              </a:rPr>
              <a:t>муниципального образования              </a:t>
            </a:r>
            <a:r>
              <a:rPr lang="ru-RU" dirty="0" smtClean="0">
                <a:solidFill>
                  <a:prstClr val="black"/>
                </a:solidFill>
              </a:rPr>
              <a:t>              </a:t>
            </a:r>
            <a:r>
              <a:rPr lang="ru-RU" dirty="0">
                <a:solidFill>
                  <a:prstClr val="black"/>
                </a:solidFill>
              </a:rPr>
              <a:t>__________/____________________/</a:t>
            </a:r>
          </a:p>
          <a:p>
            <a:r>
              <a:rPr lang="ru-RU" dirty="0">
                <a:solidFill>
                  <a:prstClr val="black"/>
                </a:solidFill>
              </a:rPr>
              <a:t>                                                                         (подпись)         (расшифровка подписи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М.П.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417979"/>
              </p:ext>
            </p:extLst>
          </p:nvPr>
        </p:nvGraphicFramePr>
        <p:xfrm>
          <a:off x="1631504" y="4005064"/>
          <a:ext cx="8496944" cy="1465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845"/>
                <a:gridCol w="2827178"/>
                <a:gridCol w="2954986"/>
                <a:gridCol w="2102935"/>
              </a:tblGrid>
              <a:tr h="488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Адрес места жительства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Ф.И.О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Место 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для подписи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272464" y="4005064"/>
            <a:ext cx="1773072" cy="1323439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Одна квартира – одна подпись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68408" y="5517768"/>
            <a:ext cx="2277128" cy="1323439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Подпись главы на каждом подписном листе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588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580" y="908720"/>
            <a:ext cx="113720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7. Схема размещения нового объекта общественной инфраструктуры </a:t>
            </a:r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кадастровом плане территории. </a:t>
            </a:r>
            <a:endParaRPr lang="ru-RU" b="1" dirty="0" smtClean="0"/>
          </a:p>
          <a:p>
            <a:endParaRPr lang="ru-RU" dirty="0"/>
          </a:p>
          <a:p>
            <a:r>
              <a:rPr lang="ru-RU" dirty="0"/>
              <a:t>Пример заполнения.  </a:t>
            </a:r>
            <a:r>
              <a:rPr lang="ru-RU" i="1" dirty="0"/>
              <a:t>Схема планируемого размещения общественного проекта на 1 л. </a:t>
            </a:r>
            <a:endParaRPr lang="ru-RU" i="1" dirty="0" smtClean="0"/>
          </a:p>
          <a:p>
            <a:endParaRPr lang="ru-RU" dirty="0"/>
          </a:p>
          <a:p>
            <a:r>
              <a:rPr lang="ru-RU" dirty="0"/>
              <a:t>Может быть оформлена в виде схемы расположения земельного участка или земельных участков на кадастровом плане территории в соответствии с требованиями земельного законодательства. </a:t>
            </a:r>
          </a:p>
          <a:p>
            <a:r>
              <a:rPr lang="ru-RU" dirty="0">
                <a:solidFill>
                  <a:srgbClr val="FF0000"/>
                </a:solidFill>
              </a:rPr>
              <a:t>Утверждение такой схемы </a:t>
            </a:r>
            <a:r>
              <a:rPr lang="ru-RU" dirty="0"/>
              <a:t>органом местного самоуправления для целей рассмотрения заявки на участие в конкурсном отборе общественных проектов </a:t>
            </a:r>
            <a:r>
              <a:rPr lang="ru-RU" sz="2400" b="1" dirty="0">
                <a:solidFill>
                  <a:srgbClr val="FF0000"/>
                </a:solidFill>
              </a:rPr>
              <a:t>не требуется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/>
              <a:t>8. Презентационный материал в поддержку общественного проекта. </a:t>
            </a:r>
            <a:endParaRPr lang="ru-RU" b="1" dirty="0" smtClean="0"/>
          </a:p>
          <a:p>
            <a:endParaRPr lang="ru-RU" b="1" dirty="0"/>
          </a:p>
          <a:p>
            <a:r>
              <a:rPr lang="ru-RU" dirty="0"/>
              <a:t>Не является обязательным и представляется по желанию. Презентационный материал (в случае его представления) оформляется в произвольной форме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Пример заполнения 1. </a:t>
            </a:r>
            <a:r>
              <a:rPr lang="ru-RU" i="1" dirty="0"/>
              <a:t>Презентация проекта на 10 л. </a:t>
            </a:r>
            <a:endParaRPr lang="ru-RU" dirty="0"/>
          </a:p>
          <a:p>
            <a:r>
              <a:rPr lang="ru-RU" dirty="0"/>
              <a:t>Пример заполнения 2.</a:t>
            </a:r>
            <a:r>
              <a:rPr lang="ru-RU" i="1" dirty="0"/>
              <a:t> Работы конкурса детских рисунков по обустройству планируемой территории на 20 л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95700" y="313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2229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1028343"/>
            <a:ext cx="1072919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9. Иные документы на усмотрение участника конкурсного отбора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dirty="0"/>
              <a:t>Указать конкретное название прилагаемого документа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Пример заполнения. </a:t>
            </a:r>
            <a:r>
              <a:rPr lang="ru-RU" i="1" dirty="0"/>
              <a:t>Анкеты опроса жителей по выбору приоритетного проекта, предоставляемого на конкурс на 15 л.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10. Согласие на обработку персональных данных для членов инициативной группы, </a:t>
            </a:r>
            <a:r>
              <a:rPr lang="ru-RU" b="1" dirty="0"/>
              <a:t>в случае, если общественный проект был инициирован населением </a:t>
            </a:r>
            <a:r>
              <a:rPr lang="ru-RU" dirty="0"/>
              <a:t>муниципального образования на собрании или конференции граждан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Пример заполнения. </a:t>
            </a:r>
            <a:r>
              <a:rPr lang="ru-RU" i="1" dirty="0"/>
              <a:t>Согласие на обработку персональных </a:t>
            </a:r>
            <a:r>
              <a:rPr lang="ru-RU" i="1" dirty="0" smtClean="0"/>
              <a:t>данных на </a:t>
            </a:r>
            <a:r>
              <a:rPr lang="ru-RU" i="1" dirty="0"/>
              <a:t>10 л.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sz="2800" b="1" dirty="0">
                <a:solidFill>
                  <a:srgbClr val="FF0000"/>
                </a:solidFill>
              </a:rPr>
              <a:t>Заполняется на каждого члена </a:t>
            </a:r>
            <a:r>
              <a:rPr lang="ru-RU" sz="2800" b="1" u="sng" dirty="0">
                <a:solidFill>
                  <a:srgbClr val="FF0000"/>
                </a:solidFill>
              </a:rPr>
              <a:t>инициативной группы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</a:p>
          <a:p>
            <a:r>
              <a:rPr lang="ru-RU" i="1" dirty="0" smtClean="0"/>
              <a:t>В приложении 8 размещена форма согласия на обработку персональных данных.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95700" y="313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9820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188640"/>
            <a:ext cx="115932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ПОДПИСЬ </a:t>
            </a:r>
            <a:r>
              <a:rPr lang="ru-RU" sz="2400" b="1" dirty="0" smtClean="0"/>
              <a:t>ЗАЯВКИ</a:t>
            </a:r>
            <a:endParaRPr lang="ru-RU" sz="2400" b="1" dirty="0"/>
          </a:p>
          <a:p>
            <a:pPr algn="ctr"/>
            <a:r>
              <a:rPr lang="ru-RU" dirty="0" smtClean="0"/>
              <a:t>Заявка </a:t>
            </a:r>
            <a:r>
              <a:rPr lang="ru-RU" dirty="0"/>
              <a:t>подписывается главой муниципального образования, </a:t>
            </a:r>
            <a:endParaRPr lang="ru-RU" dirty="0" smtClean="0"/>
          </a:p>
          <a:p>
            <a:pPr algn="ctr"/>
            <a:r>
              <a:rPr lang="ru-RU" dirty="0" smtClean="0"/>
              <a:t>на </a:t>
            </a:r>
            <a:r>
              <a:rPr lang="ru-RU" dirty="0"/>
              <a:t>территории которого планируется реализация проекта.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Должность </a:t>
            </a:r>
            <a:r>
              <a:rPr lang="ru-RU" b="1" dirty="0">
                <a:solidFill>
                  <a:srgbClr val="FF0000"/>
                </a:solidFill>
              </a:rPr>
              <a:t>главы муниципального образования указывается полностью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Пример заполнения для поселений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Глава </a:t>
            </a:r>
            <a:r>
              <a:rPr lang="ru-RU" i="1" dirty="0"/>
              <a:t>сельского поселения __________ </a:t>
            </a:r>
            <a:endParaRPr lang="ru-RU" i="1" dirty="0" smtClean="0"/>
          </a:p>
          <a:p>
            <a:r>
              <a:rPr lang="ru-RU" i="1" dirty="0" smtClean="0"/>
              <a:t>муниципального </a:t>
            </a:r>
            <a:r>
              <a:rPr lang="ru-RU" i="1" dirty="0"/>
              <a:t>района ______________ </a:t>
            </a:r>
            <a:endParaRPr lang="ru-RU" i="1" dirty="0" smtClean="0"/>
          </a:p>
          <a:p>
            <a:r>
              <a:rPr lang="ru-RU" i="1" dirty="0" smtClean="0"/>
              <a:t>Самарской области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/>
              <a:t>*</a:t>
            </a:r>
            <a:r>
              <a:rPr lang="ru-RU" b="1" dirty="0" smtClean="0"/>
              <a:t>Глава </a:t>
            </a:r>
            <a:r>
              <a:rPr lang="ru-RU" b="1" dirty="0"/>
              <a:t>муниципального района не имеет право подписи </a:t>
            </a:r>
            <a:r>
              <a:rPr lang="ru-RU" b="1" dirty="0" smtClean="0"/>
              <a:t>заявки!!!</a:t>
            </a:r>
          </a:p>
          <a:p>
            <a:endParaRPr lang="ru-RU" dirty="0"/>
          </a:p>
          <a:p>
            <a:r>
              <a:rPr lang="ru-RU" dirty="0"/>
              <a:t>Пример заполнения для внутригородского района</a:t>
            </a:r>
            <a:r>
              <a:rPr lang="ru-RU" i="1" dirty="0"/>
              <a:t>. </a:t>
            </a:r>
            <a:endParaRPr lang="ru-RU" i="1" dirty="0" smtClean="0"/>
          </a:p>
          <a:p>
            <a:r>
              <a:rPr lang="ru-RU" i="1" dirty="0" smtClean="0"/>
              <a:t>Глава </a:t>
            </a:r>
            <a:r>
              <a:rPr lang="ru-RU" i="1" dirty="0"/>
              <a:t>администрации _______________ </a:t>
            </a:r>
            <a:endParaRPr lang="ru-RU" i="1" dirty="0" smtClean="0"/>
          </a:p>
          <a:p>
            <a:r>
              <a:rPr lang="ru-RU" i="1" dirty="0" smtClean="0"/>
              <a:t>внутригородского </a:t>
            </a:r>
            <a:r>
              <a:rPr lang="ru-RU" i="1" dirty="0"/>
              <a:t>района городского округа Самара </a:t>
            </a:r>
            <a:endParaRPr lang="ru-RU" i="1" dirty="0" smtClean="0"/>
          </a:p>
          <a:p>
            <a:r>
              <a:rPr lang="ru-RU" i="1" dirty="0" smtClean="0"/>
              <a:t>Самарской области</a:t>
            </a:r>
          </a:p>
          <a:p>
            <a:endParaRPr lang="ru-RU" dirty="0"/>
          </a:p>
          <a:p>
            <a:r>
              <a:rPr lang="ru-RU" dirty="0"/>
              <a:t>Пример заполнения для городского округа</a:t>
            </a:r>
            <a:r>
              <a:rPr lang="ru-RU" i="1" dirty="0"/>
              <a:t>. </a:t>
            </a:r>
            <a:endParaRPr lang="ru-RU" i="1" dirty="0" smtClean="0"/>
          </a:p>
          <a:p>
            <a:r>
              <a:rPr lang="ru-RU" i="1" dirty="0" smtClean="0"/>
              <a:t>Глава </a:t>
            </a:r>
            <a:r>
              <a:rPr lang="ru-RU" i="1" dirty="0"/>
              <a:t>городского округа ________________ Самарской </a:t>
            </a:r>
            <a:r>
              <a:rPr lang="ru-RU" i="1" dirty="0" smtClean="0"/>
              <a:t>области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Печать должна стоять рядом с подписью главы муниципального образования, но не должна попадать на саму подпись.  </a:t>
            </a:r>
          </a:p>
        </p:txBody>
      </p:sp>
    </p:spTree>
    <p:extLst>
      <p:ext uri="{BB962C8B-B14F-4D97-AF65-F5344CB8AC3E}">
        <p14:creationId xmlns:p14="http://schemas.microsoft.com/office/powerpoint/2010/main" val="41465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003110"/>
              </p:ext>
            </p:extLst>
          </p:nvPr>
        </p:nvGraphicFramePr>
        <p:xfrm>
          <a:off x="1091444" y="3212976"/>
          <a:ext cx="9793088" cy="3298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8035"/>
                <a:gridCol w="5635053"/>
              </a:tblGrid>
              <a:tr h="478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Инициатор проекта</a:t>
                      </a:r>
                      <a:endParaRPr lang="ru-RU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Пример заполнения</a:t>
                      </a:r>
                      <a:endParaRPr lang="ru-RU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Глава муниципального образования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заполняется</a:t>
                      </a:r>
                      <a:endParaRPr lang="ru-RU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Представительный орган муниципального образования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Председатель Собрания представителей сельского поселения Алексеевка муниципального района Алексеевский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Население муниципального образования на собраниях или конференциях граждан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Представитель инициативной группы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Территориальное общественное самоуправление (ТОС)</a:t>
                      </a:r>
                      <a:endParaRPr lang="ru-RU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Руководитель ТОС _____________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Территориальный общественный совет</a:t>
                      </a:r>
                      <a:endParaRPr lang="ru-RU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Руководитель территориального общественного совета ______________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Некоммерческая организация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Руководитель некоммерческой организации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3352" y="260648"/>
            <a:ext cx="11449272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обратить внимание на подпись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Согласовано.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Подпись Согласовано ставится ниже подписи главы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соответствующего муниципального образования.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случае инициирования проекта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главой муниципального образования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подпись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Согласовано не ставится. Графа остается не заполненной.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 заполнения в зависимости от инициатора проекта.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584" y="1628800"/>
            <a:ext cx="84241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Ассоциация «Совет </a:t>
            </a:r>
            <a:r>
              <a:rPr lang="ru-RU" sz="2800" dirty="0"/>
              <a:t>муниципальных образований </a:t>
            </a:r>
            <a:endParaRPr lang="ru-RU" sz="2800" dirty="0" smtClean="0"/>
          </a:p>
          <a:p>
            <a:r>
              <a:rPr lang="ru-RU" sz="2800" dirty="0" smtClean="0"/>
              <a:t>Самарской области»:</a:t>
            </a:r>
          </a:p>
          <a:p>
            <a:r>
              <a:rPr lang="ru-RU" sz="2800" dirty="0" err="1" smtClean="0"/>
              <a:t>Сошникова</a:t>
            </a:r>
            <a:r>
              <a:rPr lang="ru-RU" sz="2800" dirty="0" smtClean="0"/>
              <a:t> </a:t>
            </a:r>
            <a:r>
              <a:rPr lang="ru-RU" sz="2800" dirty="0"/>
              <a:t>Индира </a:t>
            </a:r>
            <a:r>
              <a:rPr lang="ru-RU" sz="2800" dirty="0" err="1"/>
              <a:t>Рафаэльевна</a:t>
            </a:r>
            <a:r>
              <a:rPr lang="ru-RU" sz="2800" dirty="0"/>
              <a:t> </a:t>
            </a:r>
          </a:p>
          <a:p>
            <a:r>
              <a:rPr lang="ru-RU" sz="2800" dirty="0"/>
              <a:t>Тел. </a:t>
            </a:r>
            <a:r>
              <a:rPr lang="ru-RU" sz="2800" dirty="0" smtClean="0"/>
              <a:t>8 (846) 221-44-83</a:t>
            </a:r>
          </a:p>
          <a:p>
            <a:endParaRPr lang="ru-RU" sz="2800" dirty="0" smtClean="0"/>
          </a:p>
          <a:p>
            <a:r>
              <a:rPr lang="ru-RU" sz="2800" dirty="0" smtClean="0"/>
              <a:t>Департамент внутренней политики </a:t>
            </a:r>
          </a:p>
          <a:p>
            <a:r>
              <a:rPr lang="ru-RU" sz="2800" dirty="0" smtClean="0"/>
              <a:t>Самарской области:</a:t>
            </a:r>
            <a:endParaRPr lang="ru-RU" sz="2800" dirty="0"/>
          </a:p>
          <a:p>
            <a:r>
              <a:rPr lang="ru-RU" sz="2800" dirty="0" smtClean="0"/>
              <a:t>Гробер Ева Михайловна</a:t>
            </a:r>
          </a:p>
          <a:p>
            <a:r>
              <a:rPr lang="ru-RU" sz="2800" dirty="0"/>
              <a:t>Тел. 8 (846) </a:t>
            </a:r>
            <a:r>
              <a:rPr lang="ru-RU" sz="2800" dirty="0" smtClean="0"/>
              <a:t>242-03-72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1624" y="476672"/>
            <a:ext cx="71705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prstClr val="black"/>
                </a:solidFill>
              </a:rPr>
              <a:t>Контактная информация: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44824"/>
            <a:ext cx="1695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4" y="4040435"/>
            <a:ext cx="131104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1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5472" y="428604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70C0"/>
              </a:solidFill>
              <a:latin typeface="Franklin Gothic Book" pitchFamily="34" charset="0"/>
            </a:endParaRPr>
          </a:p>
          <a:p>
            <a:pPr algn="ctr"/>
            <a:endParaRPr lang="ru-RU" sz="2000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00764017"/>
              </p:ext>
            </p:extLst>
          </p:nvPr>
        </p:nvGraphicFramePr>
        <p:xfrm>
          <a:off x="479376" y="188640"/>
          <a:ext cx="1144927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5692817"/>
              </p:ext>
            </p:extLst>
          </p:nvPr>
        </p:nvGraphicFramePr>
        <p:xfrm>
          <a:off x="407368" y="620688"/>
          <a:ext cx="114492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28048" y="4725144"/>
            <a:ext cx="5544616" cy="1938992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НЕ ИСПОЛЬЗОВАТЬ СЛОВА:</a:t>
            </a:r>
          </a:p>
          <a:p>
            <a:pPr algn="r"/>
            <a:r>
              <a:rPr lang="ru-RU" sz="2400" b="1" dirty="0" smtClean="0"/>
              <a:t>Реконструкция,</a:t>
            </a:r>
          </a:p>
          <a:p>
            <a:pPr algn="r"/>
            <a:r>
              <a:rPr lang="ru-RU" sz="2400" b="1" dirty="0" smtClean="0"/>
              <a:t>Строительство, </a:t>
            </a:r>
          </a:p>
          <a:p>
            <a:pPr algn="r"/>
            <a:r>
              <a:rPr lang="ru-RU" sz="2400" b="1" dirty="0" smtClean="0"/>
              <a:t>Капитальный ремонт,</a:t>
            </a:r>
          </a:p>
          <a:p>
            <a:pPr algn="r"/>
            <a:r>
              <a:rPr lang="ru-RU" sz="2400" b="1" dirty="0"/>
              <a:t>Р</a:t>
            </a:r>
            <a:r>
              <a:rPr lang="ru-RU" sz="2400" b="1" dirty="0" smtClean="0"/>
              <a:t>емонт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315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97897459"/>
              </p:ext>
            </p:extLst>
          </p:nvPr>
        </p:nvGraphicFramePr>
        <p:xfrm>
          <a:off x="551384" y="620688"/>
          <a:ext cx="1108923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00256" y="5157192"/>
            <a:ext cx="3744416" cy="830997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Только названия улиц </a:t>
            </a:r>
          </a:p>
          <a:p>
            <a:pPr algn="r"/>
            <a:r>
              <a:rPr lang="ru-RU" sz="2400" b="1" dirty="0" smtClean="0"/>
              <a:t>и номера домов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7495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66458942"/>
              </p:ext>
            </p:extLst>
          </p:nvPr>
        </p:nvGraphicFramePr>
        <p:xfrm>
          <a:off x="7904" y="116632"/>
          <a:ext cx="1177672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28248" y="5085184"/>
            <a:ext cx="3672408" cy="1200329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Конкретные объекты, </a:t>
            </a:r>
          </a:p>
          <a:p>
            <a:pPr algn="r"/>
            <a:r>
              <a:rPr lang="ru-RU" sz="2400" b="1" dirty="0" smtClean="0"/>
              <a:t> элементы, </a:t>
            </a:r>
          </a:p>
          <a:p>
            <a:pPr algn="r"/>
            <a:r>
              <a:rPr lang="ru-RU" sz="2400" b="1" dirty="0" smtClean="0"/>
              <a:t>действия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857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93323310"/>
              </p:ext>
            </p:extLst>
          </p:nvPr>
        </p:nvGraphicFramePr>
        <p:xfrm>
          <a:off x="2095472" y="620688"/>
          <a:ext cx="8249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64152" y="5229200"/>
            <a:ext cx="4608512" cy="461665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ПОЧЕМУ именно этот проект?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819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6428514"/>
              </p:ext>
            </p:extLst>
          </p:nvPr>
        </p:nvGraphicFramePr>
        <p:xfrm>
          <a:off x="191344" y="26715"/>
          <a:ext cx="1180931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47384" y="5877272"/>
            <a:ext cx="5544616" cy="830997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КАКУЮ пользу получат жители</a:t>
            </a:r>
          </a:p>
          <a:p>
            <a:pPr algn="r"/>
            <a:r>
              <a:rPr lang="ru-RU" sz="2400" b="1" dirty="0" smtClean="0"/>
              <a:t> от реализации проекта?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883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Воздушный поток.thmx</Template>
  <TotalTime>1944</TotalTime>
  <Words>3232</Words>
  <Application>Microsoft Office PowerPoint</Application>
  <PresentationFormat>Произвольный</PresentationFormat>
  <Paragraphs>612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 «Совет муниципальных образований Самарской области»</dc:title>
  <dc:creator>Кужанбаева Анна Геннадьевна</dc:creator>
  <cp:lastModifiedBy>Гробер Ева Михайловна</cp:lastModifiedBy>
  <cp:revision>372</cp:revision>
  <cp:lastPrinted>2019-10-01T11:45:53Z</cp:lastPrinted>
  <dcterms:created xsi:type="dcterms:W3CDTF">2017-12-11T06:31:44Z</dcterms:created>
  <dcterms:modified xsi:type="dcterms:W3CDTF">2020-08-14T12:54:38Z</dcterms:modified>
</cp:coreProperties>
</file>